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94" r:id="rId11"/>
    <p:sldId id="295" r:id="rId12"/>
    <p:sldId id="296" r:id="rId13"/>
    <p:sldId id="268" r:id="rId14"/>
    <p:sldId id="297" r:id="rId15"/>
    <p:sldId id="298" r:id="rId16"/>
    <p:sldId id="299" r:id="rId17"/>
    <p:sldId id="300" r:id="rId18"/>
    <p:sldId id="301" r:id="rId19"/>
    <p:sldId id="302" r:id="rId20"/>
    <p:sldId id="303" r:id="rId21"/>
    <p:sldId id="276" r:id="rId22"/>
    <p:sldId id="277" r:id="rId23"/>
    <p:sldId id="278" r:id="rId24"/>
    <p:sldId id="279" r:id="rId25"/>
    <p:sldId id="281" r:id="rId26"/>
    <p:sldId id="293" r:id="rId27"/>
    <p:sldId id="280" r:id="rId28"/>
    <p:sldId id="282" r:id="rId29"/>
    <p:sldId id="283" r:id="rId30"/>
    <p:sldId id="284" r:id="rId31"/>
    <p:sldId id="285" r:id="rId32"/>
    <p:sldId id="286" r:id="rId33"/>
    <p:sldId id="287" r:id="rId34"/>
    <p:sldId id="288" r:id="rId35"/>
    <p:sldId id="289" r:id="rId36"/>
    <p:sldId id="292" r:id="rId37"/>
    <p:sldId id="290" r:id="rId38"/>
    <p:sldId id="291" r:id="rId3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Garamond" charset="0"/>
        <a:ea typeface="+mn-ea"/>
        <a:cs typeface="+mn-cs"/>
      </a:defRPr>
    </a:lvl1pPr>
    <a:lvl2pPr marL="457200" algn="l" rtl="0" fontAlgn="base">
      <a:spcBef>
        <a:spcPct val="0"/>
      </a:spcBef>
      <a:spcAft>
        <a:spcPct val="0"/>
      </a:spcAft>
      <a:defRPr kern="1200">
        <a:solidFill>
          <a:schemeClr val="tx1"/>
        </a:solidFill>
        <a:latin typeface="Garamond" charset="0"/>
        <a:ea typeface="+mn-ea"/>
        <a:cs typeface="+mn-cs"/>
      </a:defRPr>
    </a:lvl2pPr>
    <a:lvl3pPr marL="914400" algn="l" rtl="0" fontAlgn="base">
      <a:spcBef>
        <a:spcPct val="0"/>
      </a:spcBef>
      <a:spcAft>
        <a:spcPct val="0"/>
      </a:spcAft>
      <a:defRPr kern="1200">
        <a:solidFill>
          <a:schemeClr val="tx1"/>
        </a:solidFill>
        <a:latin typeface="Garamond" charset="0"/>
        <a:ea typeface="+mn-ea"/>
        <a:cs typeface="+mn-cs"/>
      </a:defRPr>
    </a:lvl3pPr>
    <a:lvl4pPr marL="1371600" algn="l" rtl="0" fontAlgn="base">
      <a:spcBef>
        <a:spcPct val="0"/>
      </a:spcBef>
      <a:spcAft>
        <a:spcPct val="0"/>
      </a:spcAft>
      <a:defRPr kern="1200">
        <a:solidFill>
          <a:schemeClr val="tx1"/>
        </a:solidFill>
        <a:latin typeface="Garamond" charset="0"/>
        <a:ea typeface="+mn-ea"/>
        <a:cs typeface="+mn-cs"/>
      </a:defRPr>
    </a:lvl4pPr>
    <a:lvl5pPr marL="1828800" algn="l" rtl="0" fontAlgn="base">
      <a:spcBef>
        <a:spcPct val="0"/>
      </a:spcBef>
      <a:spcAft>
        <a:spcPct val="0"/>
      </a:spcAft>
      <a:defRPr kern="1200">
        <a:solidFill>
          <a:schemeClr val="tx1"/>
        </a:solidFill>
        <a:latin typeface="Garamond" charset="0"/>
        <a:ea typeface="+mn-ea"/>
        <a:cs typeface="+mn-cs"/>
      </a:defRPr>
    </a:lvl5pPr>
    <a:lvl6pPr marL="2286000" algn="l" defTabSz="457200" rtl="0" eaLnBrk="1" latinLnBrk="0" hangingPunct="1">
      <a:defRPr kern="1200">
        <a:solidFill>
          <a:schemeClr val="tx1"/>
        </a:solidFill>
        <a:latin typeface="Garamond" charset="0"/>
        <a:ea typeface="+mn-ea"/>
        <a:cs typeface="+mn-cs"/>
      </a:defRPr>
    </a:lvl6pPr>
    <a:lvl7pPr marL="2743200" algn="l" defTabSz="457200" rtl="0" eaLnBrk="1" latinLnBrk="0" hangingPunct="1">
      <a:defRPr kern="1200">
        <a:solidFill>
          <a:schemeClr val="tx1"/>
        </a:solidFill>
        <a:latin typeface="Garamond" charset="0"/>
        <a:ea typeface="+mn-ea"/>
        <a:cs typeface="+mn-cs"/>
      </a:defRPr>
    </a:lvl7pPr>
    <a:lvl8pPr marL="3200400" algn="l" defTabSz="457200" rtl="0" eaLnBrk="1" latinLnBrk="0" hangingPunct="1">
      <a:defRPr kern="1200">
        <a:solidFill>
          <a:schemeClr val="tx1"/>
        </a:solidFill>
        <a:latin typeface="Garamond" charset="0"/>
        <a:ea typeface="+mn-ea"/>
        <a:cs typeface="+mn-cs"/>
      </a:defRPr>
    </a:lvl8pPr>
    <a:lvl9pPr marL="3657600" algn="l" defTabSz="457200" rtl="0" eaLnBrk="1" latinLnBrk="0" hangingPunct="1">
      <a:defRPr kern="1200">
        <a:solidFill>
          <a:schemeClr val="tx1"/>
        </a:solidFill>
        <a:latin typeface="Garamond"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3300"/>
    <a:srgbClr val="7D7D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ferSingleView="1">
    <p:restoredLeft sz="15620"/>
    <p:restoredTop sz="94660"/>
  </p:normalViewPr>
  <p:slideViewPr>
    <p:cSldViewPr snapToGrid="0">
      <p:cViewPr varScale="1">
        <p:scale>
          <a:sx n="105" d="100"/>
          <a:sy n="105" d="100"/>
        </p:scale>
        <p:origin x="-1136"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notesMaster" Target="notesMasters/notesMaster1.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ableStyles" Target="tableStyle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esProps" Target="presProp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theme" Target="theme/theme1.xml"/><Relationship Id="rId41"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tr-T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tr-TR"/>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tr-T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5419EE2-A301-7842-9D9C-4944A9392FA8}" type="slidenum">
              <a:rPr lang="tr-T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4" Type="http://schemas.openxmlformats.org/officeDocument/2006/relationships/hyperlink" Target="http://en.wikipedia.org/wiki/Organism" TargetMode="External"/><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en.wikipedia.org/wiki/Trait_(biolog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5A2E1-A836-C040-9282-629C79C97B40}" type="slidenum">
              <a:rPr lang="tr-TR"/>
              <a:pPr/>
              <a:t>1</a:t>
            </a:fld>
            <a:endParaRPr lang="tr-TR"/>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532F2-C1FD-6D44-95EC-B50EE1BD393F}" type="slidenum">
              <a:rPr lang="tr-TR"/>
              <a:pPr/>
              <a:t>10</a:t>
            </a:fld>
            <a:endParaRPr lang="tr-TR"/>
          </a:p>
        </p:txBody>
      </p:sp>
      <p:sp>
        <p:nvSpPr>
          <p:cNvPr id="11161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61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328F5-6618-794A-97DC-D43D9A3DA946}" type="slidenum">
              <a:rPr lang="tr-TR"/>
              <a:pPr/>
              <a:t>11</a:t>
            </a:fld>
            <a:endParaRPr lang="tr-TR"/>
          </a:p>
        </p:txBody>
      </p:sp>
      <p:sp>
        <p:nvSpPr>
          <p:cNvPr id="11469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1AB5E28-7F7E-1749-8318-8C5AA4375A34}" type="slidenum">
              <a:rPr lang="tr-TR"/>
              <a:pPr/>
              <a:t>12</a:t>
            </a:fld>
            <a:endParaRPr lang="tr-TR"/>
          </a:p>
        </p:txBody>
      </p:sp>
      <p:sp>
        <p:nvSpPr>
          <p:cNvPr id="11673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r>
              <a:rPr lang="en-US" b="1">
                <a:ea typeface="Times New Roman" charset="0"/>
                <a:cs typeface="Times New Roman" charset="0"/>
              </a:rPr>
              <a:t>phenotypic plasticity: </a:t>
            </a:r>
            <a:r>
              <a:rPr lang="en-US">
                <a:ea typeface="Times New Roman" charset="0"/>
                <a:cs typeface="Times New Roman" charset="0"/>
              </a:rPr>
              <a:t>the ability of an organism to adapt to its environment during its lifetime</a:t>
            </a:r>
            <a:r>
              <a:rPr lang="en-US"/>
              <a:t> </a:t>
            </a:r>
          </a:p>
          <a:p>
            <a:pPr>
              <a:spcBef>
                <a:spcPct val="0"/>
              </a:spcBef>
            </a:pPr>
            <a:r>
              <a:rPr lang="en-US"/>
              <a:t>A </a:t>
            </a:r>
            <a:r>
              <a:rPr lang="en-US" b="1"/>
              <a:t>Phene</a:t>
            </a:r>
            <a:r>
              <a:rPr lang="en-US"/>
              <a:t> is an individual genetically determined characteristic or </a:t>
            </a:r>
            <a:r>
              <a:rPr lang="en-US">
                <a:hlinkClick r:id="rId3" tooltip="Trait (biology)"/>
              </a:rPr>
              <a:t>trait</a:t>
            </a:r>
            <a:r>
              <a:rPr lang="en-US"/>
              <a:t> which can be possessed by an </a:t>
            </a:r>
            <a:r>
              <a:rPr lang="en-US">
                <a:hlinkClick r:id="rId4" tooltip="Organism"/>
              </a:rPr>
              <a:t>organism</a:t>
            </a:r>
            <a:r>
              <a:rPr lang="en-US"/>
              <a:t>, such as eye colour, height, behavior, tooth shape or any other observable characteristic.</a:t>
            </a:r>
          </a:p>
        </p:txBody>
      </p:sp>
      <p:sp>
        <p:nvSpPr>
          <p:cNvPr id="1167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884DE03-0B9D-E04E-964A-577590ED4973}" type="slidenum">
              <a:rPr lang="en-US" sz="1200">
                <a:latin typeface="Calibri" charset="0"/>
              </a:rPr>
              <a:pPr algn="r"/>
              <a:t>12</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13A73-464E-B149-B902-0EEBE537078D}" type="slidenum">
              <a:rPr lang="tr-TR"/>
              <a:pPr/>
              <a:t>13</a:t>
            </a:fld>
            <a:endParaRPr lang="tr-TR"/>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76A0E-2CD9-6E44-BD7A-0BC91E4D8C8A}" type="slidenum">
              <a:rPr lang="tr-TR"/>
              <a:pPr/>
              <a:t>14</a:t>
            </a:fld>
            <a:endParaRPr lang="tr-TR"/>
          </a:p>
        </p:txBody>
      </p:sp>
      <p:sp>
        <p:nvSpPr>
          <p:cNvPr id="11878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4FD15-B745-7349-8DD0-A3347C1E223B}" type="slidenum">
              <a:rPr lang="tr-TR"/>
              <a:pPr/>
              <a:t>15</a:t>
            </a:fld>
            <a:endParaRPr lang="tr-TR"/>
          </a:p>
        </p:txBody>
      </p:sp>
      <p:sp>
        <p:nvSpPr>
          <p:cNvPr id="12083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716AB-2B88-8648-A0BE-832FBE3B9CA4}" type="slidenum">
              <a:rPr lang="tr-TR"/>
              <a:pPr/>
              <a:t>16</a:t>
            </a:fld>
            <a:endParaRPr lang="tr-TR"/>
          </a:p>
        </p:txBody>
      </p:sp>
      <p:sp>
        <p:nvSpPr>
          <p:cNvPr id="12288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ADD20-A56C-574C-A61B-EE24E3E3AFA0}" type="slidenum">
              <a:rPr lang="tr-TR"/>
              <a:pPr/>
              <a:t>17</a:t>
            </a:fld>
            <a:endParaRPr lang="tr-TR"/>
          </a:p>
        </p:txBody>
      </p:sp>
      <p:sp>
        <p:nvSpPr>
          <p:cNvPr id="12493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D5382-ED09-D441-A37C-DB82963BA686}" type="slidenum">
              <a:rPr lang="tr-TR"/>
              <a:pPr/>
              <a:t>18</a:t>
            </a:fld>
            <a:endParaRPr lang="tr-TR"/>
          </a:p>
        </p:txBody>
      </p:sp>
      <p:sp>
        <p:nvSpPr>
          <p:cNvPr id="12697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97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0BDE9-987F-0A4B-9549-049113AA472D}" type="slidenum">
              <a:rPr lang="tr-TR"/>
              <a:pPr/>
              <a:t>19</a:t>
            </a:fld>
            <a:endParaRPr lang="tr-TR"/>
          </a:p>
        </p:txBody>
      </p:sp>
      <p:sp>
        <p:nvSpPr>
          <p:cNvPr id="12902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02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83BD3-C4E4-274F-8AE7-E2A99016F7DA}" type="slidenum">
              <a:rPr lang="tr-TR"/>
              <a:pPr/>
              <a:t>2</a:t>
            </a:fld>
            <a:endParaRPr lang="tr-TR"/>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18B2B-B1CA-4F4D-9289-C07D2852A952}" type="slidenum">
              <a:rPr lang="tr-TR"/>
              <a:pPr/>
              <a:t>20</a:t>
            </a:fld>
            <a:endParaRPr lang="tr-TR"/>
          </a:p>
        </p:txBody>
      </p:sp>
      <p:sp>
        <p:nvSpPr>
          <p:cNvPr id="13107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07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95B7A-69DF-6D47-895A-79B3D11B374E}" type="slidenum">
              <a:rPr lang="tr-TR"/>
              <a:pPr/>
              <a:t>21</a:t>
            </a:fld>
            <a:endParaRPr lang="tr-TR"/>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1318A-5B09-6A4F-BEC5-D055A8C5839E}" type="slidenum">
              <a:rPr lang="tr-TR"/>
              <a:pPr/>
              <a:t>22</a:t>
            </a:fld>
            <a:endParaRPr lang="tr-TR"/>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AC619-6523-4945-B8C4-F9C5945EBFF2}" type="slidenum">
              <a:rPr lang="tr-TR"/>
              <a:pPr/>
              <a:t>23</a:t>
            </a:fld>
            <a:endParaRPr lang="tr-TR"/>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1F842-648F-694D-8590-BDEDE3EAABFE}" type="slidenum">
              <a:rPr lang="tr-TR"/>
              <a:pPr/>
              <a:t>24</a:t>
            </a:fld>
            <a:endParaRPr lang="tr-TR"/>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E5EB1-E815-FF4C-A7BA-AB3DA967614E}" type="slidenum">
              <a:rPr lang="tr-TR"/>
              <a:pPr/>
              <a:t>25</a:t>
            </a:fld>
            <a:endParaRPr lang="tr-TR"/>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49A3F-3897-EF4C-A1C9-58136D5D1C07}" type="slidenum">
              <a:rPr lang="tr-TR"/>
              <a:pPr/>
              <a:t>26</a:t>
            </a:fld>
            <a:endParaRPr lang="tr-TR"/>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D21904-476C-C244-AF66-2A9B762A79CC}" type="slidenum">
              <a:rPr lang="tr-TR"/>
              <a:pPr/>
              <a:t>27</a:t>
            </a:fld>
            <a:endParaRPr lang="tr-TR"/>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D09E5-8E78-E146-A066-886A93B356FE}" type="slidenum">
              <a:rPr lang="tr-TR"/>
              <a:pPr/>
              <a:t>28</a:t>
            </a:fld>
            <a:endParaRPr lang="tr-TR"/>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E3760-86BE-0B45-8D86-2BED2BD9FBD3}" type="slidenum">
              <a:rPr lang="tr-TR"/>
              <a:pPr/>
              <a:t>29</a:t>
            </a:fld>
            <a:endParaRPr lang="tr-TR"/>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63D1B-F14E-8A47-8F25-21DB1FF515CA}" type="slidenum">
              <a:rPr lang="tr-TR"/>
              <a:pPr/>
              <a:t>3</a:t>
            </a:fld>
            <a:endParaRPr lang="tr-TR"/>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0748C-E70B-C14F-B7BE-638954379310}" type="slidenum">
              <a:rPr lang="tr-TR"/>
              <a:pPr/>
              <a:t>30</a:t>
            </a:fld>
            <a:endParaRPr lang="tr-TR"/>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E5E34-1BDE-834B-9CCD-2661A6F554E5}" type="slidenum">
              <a:rPr lang="tr-TR"/>
              <a:pPr/>
              <a:t>31</a:t>
            </a:fld>
            <a:endParaRPr lang="tr-TR"/>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741E6-E04C-CA4E-B5B6-80131003DD64}" type="slidenum">
              <a:rPr lang="tr-TR"/>
              <a:pPr/>
              <a:t>32</a:t>
            </a:fld>
            <a:endParaRPr lang="tr-TR"/>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4A941-C27F-F746-9CDC-4D84255C9BFB}" type="slidenum">
              <a:rPr lang="tr-TR"/>
              <a:pPr/>
              <a:t>33</a:t>
            </a:fld>
            <a:endParaRPr lang="tr-TR"/>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1061BE-0394-3642-B14D-BF92717EF478}" type="slidenum">
              <a:rPr lang="tr-TR"/>
              <a:pPr/>
              <a:t>34</a:t>
            </a:fld>
            <a:endParaRPr lang="tr-TR"/>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645C7-B9BF-D54A-AB13-788A9AE759D5}" type="slidenum">
              <a:rPr lang="tr-TR"/>
              <a:pPr/>
              <a:t>35</a:t>
            </a:fld>
            <a:endParaRPr lang="tr-TR"/>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6D4E63-DC7D-7F49-A59C-E5E8936CA65B}" type="slidenum">
              <a:rPr lang="tr-TR"/>
              <a:pPr/>
              <a:t>36</a:t>
            </a:fld>
            <a:endParaRPr lang="tr-TR"/>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E07B3F-E707-4545-BC4F-6D050CE9A9A0}" type="slidenum">
              <a:rPr lang="tr-TR"/>
              <a:pPr/>
              <a:t>37</a:t>
            </a:fld>
            <a:endParaRPr lang="tr-TR"/>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5EBDD-ED32-2746-82B1-7AE8ACF74825}" type="slidenum">
              <a:rPr lang="tr-TR"/>
              <a:pPr/>
              <a:t>38</a:t>
            </a:fld>
            <a:endParaRPr lang="tr-TR"/>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83482-8F72-F242-B89C-B27E31FC3911}" type="slidenum">
              <a:rPr lang="tr-TR"/>
              <a:pPr/>
              <a:t>4</a:t>
            </a:fld>
            <a:endParaRPr lang="tr-TR"/>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2DB36-43F0-3C40-8E69-92F911E06A66}" type="slidenum">
              <a:rPr lang="tr-TR"/>
              <a:pPr/>
              <a:t>5</a:t>
            </a:fld>
            <a:endParaRPr lang="tr-TR"/>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0F36C-D910-2F42-BB61-B67ACA4BA4E2}" type="slidenum">
              <a:rPr lang="tr-TR"/>
              <a:pPr/>
              <a:t>6</a:t>
            </a:fld>
            <a:endParaRPr lang="tr-TR"/>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D42F7-9ADB-4D4E-9D30-B8DE06E29949}" type="slidenum">
              <a:rPr lang="tr-TR"/>
              <a:pPr/>
              <a:t>7</a:t>
            </a:fld>
            <a:endParaRPr lang="tr-TR"/>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EC09B-C5AD-CB40-8605-D848F500F683}" type="slidenum">
              <a:rPr lang="tr-TR"/>
              <a:pPr/>
              <a:t>8</a:t>
            </a:fld>
            <a:endParaRPr lang="tr-TR"/>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A42C8-B04D-9946-9C8A-4CF8C3D02E39}" type="slidenum">
              <a:rPr lang="tr-TR"/>
              <a:pPr/>
              <a:t>9</a:t>
            </a:fld>
            <a:endParaRPr lang="tr-TR"/>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0825" cy="6850063"/>
            <a:chOff x="0" y="0"/>
            <a:chExt cx="5758" cy="4315"/>
          </a:xfrm>
        </p:grpSpPr>
        <p:grpSp>
          <p:nvGrpSpPr>
            <p:cNvPr id="5123" name="Group 3"/>
            <p:cNvGrpSpPr>
              <a:grpSpLocks/>
            </p:cNvGrpSpPr>
            <p:nvPr userDrawn="1"/>
          </p:nvGrpSpPr>
          <p:grpSpPr bwMode="auto">
            <a:xfrm>
              <a:off x="1728" y="2230"/>
              <a:ext cx="4027" cy="2085"/>
              <a:chOff x="1728" y="2230"/>
              <a:chExt cx="4027" cy="2085"/>
            </a:xfrm>
          </p:grpSpPr>
          <p:sp>
            <p:nvSpPr>
              <p:cNvPr id="512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endParaRPr lang="en-US"/>
              </a:p>
            </p:txBody>
          </p:sp>
          <p:sp>
            <p:nvSpPr>
              <p:cNvPr id="512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endParaRPr lang="en-US"/>
              </a:p>
            </p:txBody>
          </p:sp>
          <p:sp>
            <p:nvSpPr>
              <p:cNvPr id="512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endParaRPr lang="en-US"/>
              </a:p>
            </p:txBody>
          </p:sp>
          <p:sp>
            <p:nvSpPr>
              <p:cNvPr id="512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endParaRPr lang="en-US"/>
              </a:p>
            </p:txBody>
          </p:sp>
          <p:sp>
            <p:nvSpPr>
              <p:cNvPr id="512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endParaRPr lang="en-US"/>
              </a:p>
            </p:txBody>
          </p:sp>
        </p:grpSp>
        <p:sp>
          <p:nvSpPr>
            <p:cNvPr id="512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513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tr-TR"/>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tr-TR"/>
              <a:t>Click to edit Master subtitle style</a:t>
            </a:r>
          </a:p>
        </p:txBody>
      </p:sp>
      <p:sp>
        <p:nvSpPr>
          <p:cNvPr id="5133" name="Rectangle 13"/>
          <p:cNvSpPr>
            <a:spLocks noGrp="1" noChangeArrowheads="1"/>
          </p:cNvSpPr>
          <p:nvPr>
            <p:ph type="dt" sz="quarter" idx="2"/>
          </p:nvPr>
        </p:nvSpPr>
        <p:spPr>
          <a:xfrm>
            <a:off x="457200" y="6248400"/>
            <a:ext cx="2133600" cy="476250"/>
          </a:xfrm>
        </p:spPr>
        <p:txBody>
          <a:bodyPr/>
          <a:lstStyle>
            <a:lvl1pPr>
              <a:defRPr b="1" smtClean="0">
                <a:solidFill>
                  <a:schemeClr val="tx2"/>
                </a:solidFill>
              </a:defRPr>
            </a:lvl1pPr>
          </a:lstStyle>
          <a:p>
            <a:r>
              <a:rPr lang="tr-TR"/>
              <a:t>Rev 2.0, Mayıs 2010</a:t>
            </a:r>
          </a:p>
        </p:txBody>
      </p:sp>
      <p:sp>
        <p:nvSpPr>
          <p:cNvPr id="5134" name="Rectangle 14"/>
          <p:cNvSpPr>
            <a:spLocks noGrp="1" noChangeArrowheads="1"/>
          </p:cNvSpPr>
          <p:nvPr>
            <p:ph type="ftr" sz="quarter" idx="3"/>
          </p:nvPr>
        </p:nvSpPr>
        <p:spPr>
          <a:xfrm>
            <a:off x="2868613" y="6251575"/>
            <a:ext cx="3151187" cy="476250"/>
          </a:xfrm>
        </p:spPr>
        <p:txBody>
          <a:bodyPr/>
          <a:lstStyle>
            <a:lvl1pPr>
              <a:defRPr b="1">
                <a:solidFill>
                  <a:schemeClr val="tx2"/>
                </a:solidFill>
              </a:defRPr>
            </a:lvl1pPr>
          </a:lstStyle>
          <a:p>
            <a:r>
              <a:rPr lang="en-US"/>
              <a:t>©</a:t>
            </a:r>
            <a:r>
              <a:rPr lang="tr-TR"/>
              <a:t> </a:t>
            </a:r>
            <a:r>
              <a:rPr lang="tr-TR"/>
              <a:t>Copyright SMUH</a:t>
            </a:r>
            <a:r>
              <a:rPr lang="en-US"/>
              <a:t>®</a:t>
            </a:r>
            <a:r>
              <a:rPr lang="tr-TR"/>
              <a:t>, 2010</a:t>
            </a:r>
            <a:endParaRPr lang="en-US"/>
          </a:p>
        </p:txBody>
      </p:sp>
      <p:sp>
        <p:nvSpPr>
          <p:cNvPr id="5135" name="Rectangle 15"/>
          <p:cNvSpPr>
            <a:spLocks noGrp="1" noChangeArrowheads="1"/>
          </p:cNvSpPr>
          <p:nvPr>
            <p:ph type="sldNum" sz="quarter" idx="4"/>
          </p:nvPr>
        </p:nvSpPr>
        <p:spPr>
          <a:xfrm>
            <a:off x="6553200" y="6254750"/>
            <a:ext cx="2133600" cy="476250"/>
          </a:xfrm>
        </p:spPr>
        <p:txBody>
          <a:bodyPr/>
          <a:lstStyle>
            <a:lvl1pPr>
              <a:defRPr b="1">
                <a:solidFill>
                  <a:schemeClr val="tx2"/>
                </a:solidFill>
              </a:defRPr>
            </a:lvl1pPr>
          </a:lstStyle>
          <a:p>
            <a:fld id="{8C3AF199-A261-F540-8051-6841391EF369}" type="slidenum">
              <a:rPr lang="tr-TR"/>
              <a:pPr/>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smtClean="0"/>
            </a:lvl1pPr>
          </a:lstStyle>
          <a:p>
            <a:r>
              <a:rPr lang="tr-TR"/>
              <a:t>Rev 2.0, Mayıs 2010</a:t>
            </a:r>
          </a:p>
        </p:txBody>
      </p:sp>
      <p:sp>
        <p:nvSpPr>
          <p:cNvPr id="5" name="Slide Number Placeholder 4"/>
          <p:cNvSpPr>
            <a:spLocks noGrp="1"/>
          </p:cNvSpPr>
          <p:nvPr>
            <p:ph type="sldNum" sz="quarter" idx="11"/>
          </p:nvPr>
        </p:nvSpPr>
        <p:spPr/>
        <p:txBody>
          <a:bodyPr/>
          <a:lstStyle>
            <a:lvl1pPr>
              <a:defRPr smtClean="0"/>
            </a:lvl1pPr>
          </a:lstStyle>
          <a:p>
            <a:fld id="{45281440-F6FD-0448-9ABF-A2EE7C72BEAF}" type="slidenum">
              <a:rPr lang="tr-TR"/>
              <a:pPr/>
              <a:t>‹#›</a:t>
            </a:fld>
            <a:endParaRPr lang="tr-TR"/>
          </a:p>
        </p:txBody>
      </p:sp>
      <p:sp>
        <p:nvSpPr>
          <p:cNvPr id="6" name="Footer Placeholder 5"/>
          <p:cNvSpPr>
            <a:spLocks noGrp="1"/>
          </p:cNvSpPr>
          <p:nvPr>
            <p:ph type="ftr" sz="quarter" idx="12"/>
          </p:nvPr>
        </p:nvSpPr>
        <p:spPr/>
        <p:txBody>
          <a:bodyPr/>
          <a:lstStyle>
            <a:lvl1pPr>
              <a:defRPr/>
            </a:lvl1pPr>
          </a:lstStyle>
          <a:p>
            <a:r>
              <a:rPr lang="en-US"/>
              <a:t>©</a:t>
            </a:r>
            <a:r>
              <a:rPr lang="tr-TR"/>
              <a:t> Copyright, SMUH</a:t>
            </a:r>
            <a:r>
              <a:rPr lang="en-US"/>
              <a:t>®</a:t>
            </a:r>
            <a:r>
              <a:rPr lang="tr-TR"/>
              <a:t> 2010</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smtClean="0"/>
            </a:lvl1pPr>
          </a:lstStyle>
          <a:p>
            <a:r>
              <a:rPr lang="tr-TR"/>
              <a:t>Rev 2.0, Mayıs 2010</a:t>
            </a:r>
          </a:p>
        </p:txBody>
      </p:sp>
      <p:sp>
        <p:nvSpPr>
          <p:cNvPr id="5" name="Slide Number Placeholder 4"/>
          <p:cNvSpPr>
            <a:spLocks noGrp="1"/>
          </p:cNvSpPr>
          <p:nvPr>
            <p:ph type="sldNum" sz="quarter" idx="11"/>
          </p:nvPr>
        </p:nvSpPr>
        <p:spPr/>
        <p:txBody>
          <a:bodyPr/>
          <a:lstStyle>
            <a:lvl1pPr>
              <a:defRPr smtClean="0"/>
            </a:lvl1pPr>
          </a:lstStyle>
          <a:p>
            <a:fld id="{738135B7-9D4E-F542-B88E-89839A136F65}" type="slidenum">
              <a:rPr lang="tr-TR"/>
              <a:pPr/>
              <a:t>‹#›</a:t>
            </a:fld>
            <a:endParaRPr lang="tr-TR"/>
          </a:p>
        </p:txBody>
      </p:sp>
      <p:sp>
        <p:nvSpPr>
          <p:cNvPr id="6" name="Footer Placeholder 5"/>
          <p:cNvSpPr>
            <a:spLocks noGrp="1"/>
          </p:cNvSpPr>
          <p:nvPr>
            <p:ph type="ftr" sz="quarter" idx="12"/>
          </p:nvPr>
        </p:nvSpPr>
        <p:spPr/>
        <p:txBody>
          <a:bodyPr/>
          <a:lstStyle>
            <a:lvl1pPr>
              <a:defRPr/>
            </a:lvl1pPr>
          </a:lstStyle>
          <a:p>
            <a:r>
              <a:rPr lang="en-US"/>
              <a:t>©</a:t>
            </a:r>
            <a:r>
              <a:rPr lang="tr-TR"/>
              <a:t> Copyright, SMUH</a:t>
            </a:r>
            <a:r>
              <a:rPr lang="en-US"/>
              <a:t>®</a:t>
            </a:r>
            <a:r>
              <a:rPr lang="tr-TR"/>
              <a:t> 2010</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smtClean="0"/>
            </a:lvl1pPr>
          </a:lstStyle>
          <a:p>
            <a:r>
              <a:rPr lang="tr-TR"/>
              <a:t>Rev 2.0, Mayıs 2010</a:t>
            </a:r>
          </a:p>
        </p:txBody>
      </p:sp>
      <p:sp>
        <p:nvSpPr>
          <p:cNvPr id="6" name="Slide Number Placeholder 5"/>
          <p:cNvSpPr>
            <a:spLocks noGrp="1"/>
          </p:cNvSpPr>
          <p:nvPr>
            <p:ph type="sldNum" sz="quarter" idx="11"/>
          </p:nvPr>
        </p:nvSpPr>
        <p:spPr>
          <a:xfrm>
            <a:off x="6553200" y="6248400"/>
            <a:ext cx="2133600" cy="476250"/>
          </a:xfrm>
        </p:spPr>
        <p:txBody>
          <a:bodyPr/>
          <a:lstStyle>
            <a:lvl1pPr>
              <a:defRPr smtClean="0"/>
            </a:lvl1pPr>
          </a:lstStyle>
          <a:p>
            <a:fld id="{E8EFE5EF-7450-2044-AE8F-C7D914F564E9}" type="slidenum">
              <a:rPr lang="tr-TR"/>
              <a:pPr/>
              <a:t>‹#›</a:t>
            </a:fld>
            <a:endParaRPr lang="tr-T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r>
              <a:rPr lang="en-US"/>
              <a:t>©</a:t>
            </a:r>
            <a:r>
              <a:rPr lang="tr-TR"/>
              <a:t> Copyright, SMUH</a:t>
            </a:r>
            <a:r>
              <a:rPr lang="en-US"/>
              <a:t>®</a:t>
            </a:r>
            <a:r>
              <a:rPr lang="tr-TR"/>
              <a:t> 2010</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smtClean="0"/>
            </a:lvl1pPr>
          </a:lstStyle>
          <a:p>
            <a:r>
              <a:rPr lang="tr-TR"/>
              <a:t>Rev 2.0, Mayıs 2010</a:t>
            </a:r>
          </a:p>
        </p:txBody>
      </p:sp>
      <p:sp>
        <p:nvSpPr>
          <p:cNvPr id="7" name="Slide Number Placeholder 6"/>
          <p:cNvSpPr>
            <a:spLocks noGrp="1"/>
          </p:cNvSpPr>
          <p:nvPr>
            <p:ph type="sldNum" sz="quarter" idx="11"/>
          </p:nvPr>
        </p:nvSpPr>
        <p:spPr>
          <a:xfrm>
            <a:off x="6553200" y="6248400"/>
            <a:ext cx="2133600" cy="476250"/>
          </a:xfrm>
        </p:spPr>
        <p:txBody>
          <a:bodyPr/>
          <a:lstStyle>
            <a:lvl1pPr>
              <a:defRPr smtClean="0"/>
            </a:lvl1pPr>
          </a:lstStyle>
          <a:p>
            <a:fld id="{06B1A50B-25A4-854A-8CB8-D7A2A6992EFB}" type="slidenum">
              <a:rPr lang="tr-TR"/>
              <a:pPr/>
              <a:t>‹#›</a:t>
            </a:fld>
            <a:endParaRPr lang="tr-TR"/>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r>
              <a:rPr lang="en-US"/>
              <a:t>©</a:t>
            </a:r>
            <a:r>
              <a:rPr lang="tr-TR"/>
              <a:t> Copyright, SMUH</a:t>
            </a:r>
            <a:r>
              <a:rPr lang="en-US"/>
              <a:t>®</a:t>
            </a:r>
            <a:r>
              <a:rPr lang="tr-TR"/>
              <a:t> 2010</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smtClean="0"/>
            </a:lvl1pPr>
          </a:lstStyle>
          <a:p>
            <a:r>
              <a:rPr lang="tr-TR"/>
              <a:t>Rev 2.0, Mayıs 2010</a:t>
            </a:r>
          </a:p>
        </p:txBody>
      </p:sp>
      <p:sp>
        <p:nvSpPr>
          <p:cNvPr id="5" name="Slide Number Placeholder 4"/>
          <p:cNvSpPr>
            <a:spLocks noGrp="1"/>
          </p:cNvSpPr>
          <p:nvPr>
            <p:ph type="sldNum" sz="quarter" idx="11"/>
          </p:nvPr>
        </p:nvSpPr>
        <p:spPr/>
        <p:txBody>
          <a:bodyPr/>
          <a:lstStyle>
            <a:lvl1pPr>
              <a:defRPr smtClean="0"/>
            </a:lvl1pPr>
          </a:lstStyle>
          <a:p>
            <a:fld id="{DDCF9E2A-897D-FE4E-B740-426637A401FE}" type="slidenum">
              <a:rPr lang="tr-TR"/>
              <a:pPr/>
              <a:t>‹#›</a:t>
            </a:fld>
            <a:endParaRPr lang="tr-TR"/>
          </a:p>
        </p:txBody>
      </p:sp>
      <p:sp>
        <p:nvSpPr>
          <p:cNvPr id="6" name="Footer Placeholder 5"/>
          <p:cNvSpPr>
            <a:spLocks noGrp="1"/>
          </p:cNvSpPr>
          <p:nvPr>
            <p:ph type="ftr" sz="quarter" idx="12"/>
          </p:nvPr>
        </p:nvSpPr>
        <p:spPr/>
        <p:txBody>
          <a:bodyPr/>
          <a:lstStyle>
            <a:lvl1pPr>
              <a:defRPr/>
            </a:lvl1pPr>
          </a:lstStyle>
          <a:p>
            <a:r>
              <a:rPr lang="en-US"/>
              <a:t>©</a:t>
            </a:r>
            <a:r>
              <a:rPr lang="tr-TR"/>
              <a:t> Copyright, SMUH</a:t>
            </a:r>
            <a:r>
              <a:rPr lang="en-US"/>
              <a:t>®</a:t>
            </a:r>
            <a:r>
              <a:rPr lang="tr-TR"/>
              <a:t> 2010</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smtClean="0"/>
            </a:lvl1pPr>
          </a:lstStyle>
          <a:p>
            <a:r>
              <a:rPr lang="tr-TR"/>
              <a:t>Rev 2.0, Mayıs 2010</a:t>
            </a:r>
          </a:p>
        </p:txBody>
      </p:sp>
      <p:sp>
        <p:nvSpPr>
          <p:cNvPr id="5" name="Slide Number Placeholder 4"/>
          <p:cNvSpPr>
            <a:spLocks noGrp="1"/>
          </p:cNvSpPr>
          <p:nvPr>
            <p:ph type="sldNum" sz="quarter" idx="11"/>
          </p:nvPr>
        </p:nvSpPr>
        <p:spPr/>
        <p:txBody>
          <a:bodyPr/>
          <a:lstStyle>
            <a:lvl1pPr>
              <a:defRPr smtClean="0"/>
            </a:lvl1pPr>
          </a:lstStyle>
          <a:p>
            <a:fld id="{7F7776A0-E064-C443-B223-916DF35C3DD3}" type="slidenum">
              <a:rPr lang="tr-TR"/>
              <a:pPr/>
              <a:t>‹#›</a:t>
            </a:fld>
            <a:endParaRPr lang="tr-TR"/>
          </a:p>
        </p:txBody>
      </p:sp>
      <p:sp>
        <p:nvSpPr>
          <p:cNvPr id="6" name="Footer Placeholder 5"/>
          <p:cNvSpPr>
            <a:spLocks noGrp="1"/>
          </p:cNvSpPr>
          <p:nvPr>
            <p:ph type="ftr" sz="quarter" idx="12"/>
          </p:nvPr>
        </p:nvSpPr>
        <p:spPr/>
        <p:txBody>
          <a:bodyPr/>
          <a:lstStyle>
            <a:lvl1pPr>
              <a:defRPr/>
            </a:lvl1pPr>
          </a:lstStyle>
          <a:p>
            <a:r>
              <a:rPr lang="en-US"/>
              <a:t>©</a:t>
            </a:r>
            <a:r>
              <a:rPr lang="tr-TR"/>
              <a:t> Copyright, SMUH</a:t>
            </a:r>
            <a:r>
              <a:rPr lang="en-US"/>
              <a:t>®</a:t>
            </a:r>
            <a:r>
              <a:rPr lang="tr-TR"/>
              <a:t> 2010</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lvl1pPr>
              <a:defRPr smtClean="0"/>
            </a:lvl1pPr>
          </a:lstStyle>
          <a:p>
            <a:r>
              <a:rPr lang="tr-TR"/>
              <a:t>Rev 2.0, Mayıs 2010</a:t>
            </a:r>
          </a:p>
        </p:txBody>
      </p:sp>
      <p:sp>
        <p:nvSpPr>
          <p:cNvPr id="6" name="Slide Number Placeholder 5"/>
          <p:cNvSpPr>
            <a:spLocks noGrp="1"/>
          </p:cNvSpPr>
          <p:nvPr>
            <p:ph type="sldNum" sz="quarter" idx="11"/>
          </p:nvPr>
        </p:nvSpPr>
        <p:spPr/>
        <p:txBody>
          <a:bodyPr/>
          <a:lstStyle>
            <a:lvl1pPr>
              <a:defRPr smtClean="0"/>
            </a:lvl1pPr>
          </a:lstStyle>
          <a:p>
            <a:fld id="{C2AF4906-94E6-FA4A-91FC-05E54DE0EF6D}" type="slidenum">
              <a:rPr lang="tr-TR"/>
              <a:pPr/>
              <a:t>‹#›</a:t>
            </a:fld>
            <a:endParaRPr lang="tr-TR"/>
          </a:p>
        </p:txBody>
      </p:sp>
      <p:sp>
        <p:nvSpPr>
          <p:cNvPr id="7" name="Footer Placeholder 6"/>
          <p:cNvSpPr>
            <a:spLocks noGrp="1"/>
          </p:cNvSpPr>
          <p:nvPr>
            <p:ph type="ftr" sz="quarter" idx="12"/>
          </p:nvPr>
        </p:nvSpPr>
        <p:spPr/>
        <p:txBody>
          <a:bodyPr/>
          <a:lstStyle>
            <a:lvl1pPr>
              <a:defRPr/>
            </a:lvl1pPr>
          </a:lstStyle>
          <a:p>
            <a:r>
              <a:rPr lang="en-US"/>
              <a:t>©</a:t>
            </a:r>
            <a:r>
              <a:rPr lang="tr-TR"/>
              <a:t> Copyright, SMUH</a:t>
            </a:r>
            <a:r>
              <a:rPr lang="en-US"/>
              <a:t>®</a:t>
            </a:r>
            <a:r>
              <a:rPr lang="tr-TR"/>
              <a:t> 2010</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lvl1pPr>
              <a:defRPr smtClean="0"/>
            </a:lvl1pPr>
          </a:lstStyle>
          <a:p>
            <a:r>
              <a:rPr lang="tr-TR"/>
              <a:t>Rev 2.0, Mayıs 2010</a:t>
            </a:r>
          </a:p>
        </p:txBody>
      </p:sp>
      <p:sp>
        <p:nvSpPr>
          <p:cNvPr id="8" name="Slide Number Placeholder 7"/>
          <p:cNvSpPr>
            <a:spLocks noGrp="1"/>
          </p:cNvSpPr>
          <p:nvPr>
            <p:ph type="sldNum" sz="quarter" idx="11"/>
          </p:nvPr>
        </p:nvSpPr>
        <p:spPr/>
        <p:txBody>
          <a:bodyPr/>
          <a:lstStyle>
            <a:lvl1pPr>
              <a:defRPr smtClean="0"/>
            </a:lvl1pPr>
          </a:lstStyle>
          <a:p>
            <a:fld id="{CCDFB54C-21E4-6E44-A052-5DCDFC5ECDC6}" type="slidenum">
              <a:rPr lang="tr-TR"/>
              <a:pPr/>
              <a:t>‹#›</a:t>
            </a:fld>
            <a:endParaRPr lang="tr-TR"/>
          </a:p>
        </p:txBody>
      </p:sp>
      <p:sp>
        <p:nvSpPr>
          <p:cNvPr id="9" name="Footer Placeholder 8"/>
          <p:cNvSpPr>
            <a:spLocks noGrp="1"/>
          </p:cNvSpPr>
          <p:nvPr>
            <p:ph type="ftr" sz="quarter" idx="12"/>
          </p:nvPr>
        </p:nvSpPr>
        <p:spPr/>
        <p:txBody>
          <a:bodyPr/>
          <a:lstStyle>
            <a:lvl1pPr>
              <a:defRPr/>
            </a:lvl1pPr>
          </a:lstStyle>
          <a:p>
            <a:r>
              <a:rPr lang="en-US"/>
              <a:t>©</a:t>
            </a:r>
            <a:r>
              <a:rPr lang="tr-TR"/>
              <a:t> Copyright, SMUH</a:t>
            </a:r>
            <a:r>
              <a:rPr lang="en-US"/>
              <a:t>®</a:t>
            </a:r>
            <a:r>
              <a:rPr lang="tr-TR"/>
              <a:t> 2010</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r>
              <a:rPr lang="tr-TR"/>
              <a:t>Rev 2.0, Mayıs 2010</a:t>
            </a:r>
          </a:p>
        </p:txBody>
      </p:sp>
      <p:sp>
        <p:nvSpPr>
          <p:cNvPr id="4" name="Slide Number Placeholder 3"/>
          <p:cNvSpPr>
            <a:spLocks noGrp="1"/>
          </p:cNvSpPr>
          <p:nvPr>
            <p:ph type="sldNum" sz="quarter" idx="11"/>
          </p:nvPr>
        </p:nvSpPr>
        <p:spPr/>
        <p:txBody>
          <a:bodyPr/>
          <a:lstStyle>
            <a:lvl1pPr>
              <a:defRPr smtClean="0"/>
            </a:lvl1pPr>
          </a:lstStyle>
          <a:p>
            <a:fld id="{0FCABCE7-C501-DD4E-AD1D-431354C87653}" type="slidenum">
              <a:rPr lang="tr-TR"/>
              <a:pPr/>
              <a:t>‹#›</a:t>
            </a:fld>
            <a:endParaRPr lang="tr-TR"/>
          </a:p>
        </p:txBody>
      </p:sp>
      <p:sp>
        <p:nvSpPr>
          <p:cNvPr id="5" name="Footer Placeholder 4"/>
          <p:cNvSpPr>
            <a:spLocks noGrp="1"/>
          </p:cNvSpPr>
          <p:nvPr>
            <p:ph type="ftr" sz="quarter" idx="12"/>
          </p:nvPr>
        </p:nvSpPr>
        <p:spPr/>
        <p:txBody>
          <a:bodyPr/>
          <a:lstStyle>
            <a:lvl1pPr>
              <a:defRPr/>
            </a:lvl1pPr>
          </a:lstStyle>
          <a:p>
            <a:r>
              <a:rPr lang="en-US"/>
              <a:t>©</a:t>
            </a:r>
            <a:r>
              <a:rPr lang="tr-TR"/>
              <a:t> Copyright, SMUH</a:t>
            </a:r>
            <a:r>
              <a:rPr lang="en-US"/>
              <a:t>®</a:t>
            </a:r>
            <a:r>
              <a:rPr lang="tr-TR"/>
              <a:t> 2010</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r>
              <a:rPr lang="tr-TR"/>
              <a:t>Rev 2.0, Mayıs 2010</a:t>
            </a:r>
          </a:p>
        </p:txBody>
      </p:sp>
      <p:sp>
        <p:nvSpPr>
          <p:cNvPr id="3" name="Slide Number Placeholder 2"/>
          <p:cNvSpPr>
            <a:spLocks noGrp="1"/>
          </p:cNvSpPr>
          <p:nvPr>
            <p:ph type="sldNum" sz="quarter" idx="11"/>
          </p:nvPr>
        </p:nvSpPr>
        <p:spPr/>
        <p:txBody>
          <a:bodyPr/>
          <a:lstStyle>
            <a:lvl1pPr>
              <a:defRPr smtClean="0"/>
            </a:lvl1pPr>
          </a:lstStyle>
          <a:p>
            <a:fld id="{F171EFBC-44F8-5048-A7DB-18E0BDD422CF}" type="slidenum">
              <a:rPr lang="tr-TR"/>
              <a:pPr/>
              <a:t>‹#›</a:t>
            </a:fld>
            <a:endParaRPr lang="tr-TR"/>
          </a:p>
        </p:txBody>
      </p:sp>
      <p:sp>
        <p:nvSpPr>
          <p:cNvPr id="4" name="Footer Placeholder 3"/>
          <p:cNvSpPr>
            <a:spLocks noGrp="1"/>
          </p:cNvSpPr>
          <p:nvPr>
            <p:ph type="ftr" sz="quarter" idx="12"/>
          </p:nvPr>
        </p:nvSpPr>
        <p:spPr/>
        <p:txBody>
          <a:bodyPr/>
          <a:lstStyle>
            <a:lvl1pPr>
              <a:defRPr/>
            </a:lvl1pPr>
          </a:lstStyle>
          <a:p>
            <a:r>
              <a:rPr lang="en-US"/>
              <a:t>©</a:t>
            </a:r>
            <a:r>
              <a:rPr lang="tr-TR"/>
              <a:t> Copyright, SMUH</a:t>
            </a:r>
            <a:r>
              <a:rPr lang="en-US"/>
              <a:t>®</a:t>
            </a:r>
            <a:r>
              <a:rPr lang="tr-TR"/>
              <a:t> 2010</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smtClean="0"/>
            </a:lvl1pPr>
          </a:lstStyle>
          <a:p>
            <a:r>
              <a:rPr lang="tr-TR"/>
              <a:t>Rev 2.0, Mayıs 2010</a:t>
            </a:r>
          </a:p>
        </p:txBody>
      </p:sp>
      <p:sp>
        <p:nvSpPr>
          <p:cNvPr id="6" name="Slide Number Placeholder 5"/>
          <p:cNvSpPr>
            <a:spLocks noGrp="1"/>
          </p:cNvSpPr>
          <p:nvPr>
            <p:ph type="sldNum" sz="quarter" idx="11"/>
          </p:nvPr>
        </p:nvSpPr>
        <p:spPr/>
        <p:txBody>
          <a:bodyPr/>
          <a:lstStyle>
            <a:lvl1pPr>
              <a:defRPr smtClean="0"/>
            </a:lvl1pPr>
          </a:lstStyle>
          <a:p>
            <a:fld id="{A7BC9609-5AB9-114E-A74A-BD8D864061F0}" type="slidenum">
              <a:rPr lang="tr-TR"/>
              <a:pPr/>
              <a:t>‹#›</a:t>
            </a:fld>
            <a:endParaRPr lang="tr-TR"/>
          </a:p>
        </p:txBody>
      </p:sp>
      <p:sp>
        <p:nvSpPr>
          <p:cNvPr id="7" name="Footer Placeholder 6"/>
          <p:cNvSpPr>
            <a:spLocks noGrp="1"/>
          </p:cNvSpPr>
          <p:nvPr>
            <p:ph type="ftr" sz="quarter" idx="12"/>
          </p:nvPr>
        </p:nvSpPr>
        <p:spPr/>
        <p:txBody>
          <a:bodyPr/>
          <a:lstStyle>
            <a:lvl1pPr>
              <a:defRPr/>
            </a:lvl1pPr>
          </a:lstStyle>
          <a:p>
            <a:r>
              <a:rPr lang="en-US"/>
              <a:t>©</a:t>
            </a:r>
            <a:r>
              <a:rPr lang="tr-TR"/>
              <a:t> Copyright, SMUH</a:t>
            </a:r>
            <a:r>
              <a:rPr lang="en-US"/>
              <a:t>®</a:t>
            </a:r>
            <a:r>
              <a:rPr lang="tr-TR"/>
              <a:t> 2010</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smtClean="0"/>
            </a:lvl1pPr>
          </a:lstStyle>
          <a:p>
            <a:r>
              <a:rPr lang="tr-TR"/>
              <a:t>Rev 2.0, Mayıs 2010</a:t>
            </a:r>
          </a:p>
        </p:txBody>
      </p:sp>
      <p:sp>
        <p:nvSpPr>
          <p:cNvPr id="6" name="Slide Number Placeholder 5"/>
          <p:cNvSpPr>
            <a:spLocks noGrp="1"/>
          </p:cNvSpPr>
          <p:nvPr>
            <p:ph type="sldNum" sz="quarter" idx="11"/>
          </p:nvPr>
        </p:nvSpPr>
        <p:spPr/>
        <p:txBody>
          <a:bodyPr/>
          <a:lstStyle>
            <a:lvl1pPr>
              <a:defRPr smtClean="0"/>
            </a:lvl1pPr>
          </a:lstStyle>
          <a:p>
            <a:fld id="{9DAC87BB-5F02-C443-A213-D6C54460520A}" type="slidenum">
              <a:rPr lang="tr-TR"/>
              <a:pPr/>
              <a:t>‹#›</a:t>
            </a:fld>
            <a:endParaRPr lang="tr-TR"/>
          </a:p>
        </p:txBody>
      </p:sp>
      <p:sp>
        <p:nvSpPr>
          <p:cNvPr id="7" name="Footer Placeholder 6"/>
          <p:cNvSpPr>
            <a:spLocks noGrp="1"/>
          </p:cNvSpPr>
          <p:nvPr>
            <p:ph type="ftr" sz="quarter" idx="12"/>
          </p:nvPr>
        </p:nvSpPr>
        <p:spPr/>
        <p:txBody>
          <a:bodyPr/>
          <a:lstStyle>
            <a:lvl1pPr>
              <a:defRPr/>
            </a:lvl1pPr>
          </a:lstStyle>
          <a:p>
            <a:r>
              <a:rPr lang="en-US"/>
              <a:t>©</a:t>
            </a:r>
            <a:r>
              <a:rPr lang="tr-TR"/>
              <a:t> Copyright, SMUH</a:t>
            </a:r>
            <a:r>
              <a:rPr lang="en-US"/>
              <a:t>®</a:t>
            </a:r>
            <a:r>
              <a:rPr lang="tr-TR"/>
              <a:t> 2010</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r>
              <a:rPr lang="tr-TR"/>
              <a:t>Rev 2.0, Mayıs 2010</a:t>
            </a:r>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fld id="{4CB96FBD-5C48-3649-B2BB-16C8DB1CDD8E}" type="slidenum">
              <a:rPr lang="tr-TR"/>
              <a:pPr/>
              <a:t>‹#›</a:t>
            </a:fld>
            <a:endParaRPr lang="tr-TR"/>
          </a:p>
        </p:txBody>
      </p:sp>
      <p:grpSp>
        <p:nvGrpSpPr>
          <p:cNvPr id="4100" name="Group 4"/>
          <p:cNvGrpSpPr>
            <a:grpSpLocks/>
          </p:cNvGrpSpPr>
          <p:nvPr/>
        </p:nvGrpSpPr>
        <p:grpSpPr bwMode="auto">
          <a:xfrm>
            <a:off x="0" y="0"/>
            <a:ext cx="9140825" cy="6850063"/>
            <a:chOff x="0" y="0"/>
            <a:chExt cx="5758" cy="4315"/>
          </a:xfrm>
        </p:grpSpPr>
        <p:grpSp>
          <p:nvGrpSpPr>
            <p:cNvPr id="4101"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endParaRPr lang="en-U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endParaRPr lang="en-U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endParaRPr lang="en-US"/>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endParaRPr lang="en-U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ea typeface="Tahoma" charset="0"/>
                <a:cs typeface="Tahoma" charset="0"/>
              </a:defRPr>
            </a:lvl1pPr>
          </a:lstStyle>
          <a:p>
            <a:r>
              <a:rPr lang="en-US"/>
              <a:t>©</a:t>
            </a:r>
            <a:r>
              <a:rPr lang="tr-TR"/>
              <a:t> </a:t>
            </a:r>
            <a:r>
              <a:rPr lang="tr-TR"/>
              <a:t>Copyright, SMUH</a:t>
            </a:r>
            <a:r>
              <a:rPr lang="en-US"/>
              <a:t>®</a:t>
            </a:r>
            <a:r>
              <a:rPr lang="tr-TR"/>
              <a:t> 2010</a:t>
            </a: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Tree>
  </p:cSld>
  <p:clrMap bg1="dk2" tx1="lt1" bg2="dk1"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timing>
    <p:tnLst>
      <p:par>
        <p:cTn id="1" dur="indefinite" restart="never" nodeType="tmRoot"/>
      </p:par>
    </p:tnLst>
  </p:timing>
  <p:hf hdr="0"/>
  <p:txStyles>
    <p:titleStyle>
      <a:lvl1pPr algn="ctr" rtl="0" fontAlgn="base">
        <a:spcBef>
          <a:spcPct val="0"/>
        </a:spcBef>
        <a:spcAft>
          <a:spcPct val="0"/>
        </a:spcAft>
        <a:defRPr sz="4400" b="1">
          <a:solidFill>
            <a:schemeClr val="tx2"/>
          </a:solidFill>
          <a:latin typeface="+mj-lt"/>
          <a:ea typeface="+mj-ea"/>
          <a:cs typeface="+mj-cs"/>
        </a:defRPr>
      </a:lvl1pPr>
      <a:lvl2pPr algn="ctr" rtl="0" fontAlgn="base">
        <a:spcBef>
          <a:spcPct val="0"/>
        </a:spcBef>
        <a:spcAft>
          <a:spcPct val="0"/>
        </a:spcAft>
        <a:defRPr sz="4400" b="1">
          <a:solidFill>
            <a:schemeClr val="tx2"/>
          </a:solidFill>
          <a:latin typeface="Tahoma" charset="0"/>
        </a:defRPr>
      </a:lvl2pPr>
      <a:lvl3pPr algn="ctr" rtl="0" fontAlgn="base">
        <a:spcBef>
          <a:spcPct val="0"/>
        </a:spcBef>
        <a:spcAft>
          <a:spcPct val="0"/>
        </a:spcAft>
        <a:defRPr sz="4400" b="1">
          <a:solidFill>
            <a:schemeClr val="tx2"/>
          </a:solidFill>
          <a:latin typeface="Tahoma" charset="0"/>
        </a:defRPr>
      </a:lvl3pPr>
      <a:lvl4pPr algn="ctr" rtl="0" fontAlgn="base">
        <a:spcBef>
          <a:spcPct val="0"/>
        </a:spcBef>
        <a:spcAft>
          <a:spcPct val="0"/>
        </a:spcAft>
        <a:defRPr sz="4400" b="1">
          <a:solidFill>
            <a:schemeClr val="tx2"/>
          </a:solidFill>
          <a:latin typeface="Tahoma" charset="0"/>
        </a:defRPr>
      </a:lvl4pPr>
      <a:lvl5pPr algn="ctr" rtl="0" fontAlgn="base">
        <a:spcBef>
          <a:spcPct val="0"/>
        </a:spcBef>
        <a:spcAft>
          <a:spcPct val="0"/>
        </a:spcAft>
        <a:defRPr sz="4400" b="1">
          <a:solidFill>
            <a:schemeClr val="tx2"/>
          </a:solidFill>
          <a:latin typeface="Tahoma" charset="0"/>
        </a:defRPr>
      </a:lvl5pPr>
      <a:lvl6pPr marL="457200" algn="ctr" rtl="0" fontAlgn="base">
        <a:spcBef>
          <a:spcPct val="0"/>
        </a:spcBef>
        <a:spcAft>
          <a:spcPct val="0"/>
        </a:spcAft>
        <a:defRPr sz="4400" b="1">
          <a:solidFill>
            <a:schemeClr val="tx2"/>
          </a:solidFill>
          <a:latin typeface="Tahoma" charset="0"/>
        </a:defRPr>
      </a:lvl6pPr>
      <a:lvl7pPr marL="914400" algn="ctr" rtl="0" fontAlgn="base">
        <a:spcBef>
          <a:spcPct val="0"/>
        </a:spcBef>
        <a:spcAft>
          <a:spcPct val="0"/>
        </a:spcAft>
        <a:defRPr sz="4400" b="1">
          <a:solidFill>
            <a:schemeClr val="tx2"/>
          </a:solidFill>
          <a:latin typeface="Tahoma" charset="0"/>
        </a:defRPr>
      </a:lvl7pPr>
      <a:lvl8pPr marL="1371600" algn="ctr" rtl="0" fontAlgn="base">
        <a:spcBef>
          <a:spcPct val="0"/>
        </a:spcBef>
        <a:spcAft>
          <a:spcPct val="0"/>
        </a:spcAft>
        <a:defRPr sz="4400" b="1">
          <a:solidFill>
            <a:schemeClr val="tx2"/>
          </a:solidFill>
          <a:latin typeface="Tahoma" charset="0"/>
        </a:defRPr>
      </a:lvl8pPr>
      <a:lvl9pPr marL="1828800" algn="ctr" rtl="0" fontAlgn="base">
        <a:spcBef>
          <a:spcPct val="0"/>
        </a:spcBef>
        <a:spcAft>
          <a:spcPct val="0"/>
        </a:spcAft>
        <a:defRPr sz="4400" b="1">
          <a:solidFill>
            <a:schemeClr val="tx2"/>
          </a:solidFill>
          <a:latin typeface="Tahoma" charset="0"/>
        </a:defRPr>
      </a:lvl9pPr>
    </p:titleStyle>
    <p:bodyStyle>
      <a:lvl1pPr marL="342900" indent="-342900" algn="l" rtl="0" fontAlgn="base">
        <a:spcBef>
          <a:spcPct val="20000"/>
        </a:spcBef>
        <a:spcAft>
          <a:spcPct val="0"/>
        </a:spcAft>
        <a:buClr>
          <a:schemeClr val="hlink"/>
        </a:buClr>
        <a:buSzPct val="70000"/>
        <a:buFont typeface="Wingdings"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charset="2"/>
        <a:buChar char="n"/>
        <a:defRPr sz="2800">
          <a:solidFill>
            <a:schemeClr val="tx1"/>
          </a:solidFill>
          <a:latin typeface="+mn-lt"/>
          <a:ea typeface="ＭＳ Ｐゴシック" charset="-128"/>
        </a:defRPr>
      </a:lvl2pPr>
      <a:lvl3pPr marL="1143000" indent="-228600" algn="l" rtl="0" fontAlgn="base">
        <a:spcBef>
          <a:spcPct val="20000"/>
        </a:spcBef>
        <a:spcAft>
          <a:spcPct val="0"/>
        </a:spcAft>
        <a:buClr>
          <a:schemeClr val="tx2"/>
        </a:buClr>
        <a:buSzPct val="70000"/>
        <a:buFont typeface="Wingdings" charset="2"/>
        <a:buChar char="n"/>
        <a:defRPr sz="2400">
          <a:solidFill>
            <a:schemeClr val="tx1"/>
          </a:solidFill>
          <a:latin typeface="+mn-lt"/>
          <a:ea typeface="ＭＳ Ｐゴシック" charset="-128"/>
        </a:defRPr>
      </a:lvl3pPr>
      <a:lvl4pPr marL="1600200" indent="-228600" algn="l" rtl="0" fontAlgn="base">
        <a:spcBef>
          <a:spcPct val="20000"/>
        </a:spcBef>
        <a:spcAft>
          <a:spcPct val="0"/>
        </a:spcAft>
        <a:buClr>
          <a:schemeClr val="accent2"/>
        </a:buClr>
        <a:buSzPct val="70000"/>
        <a:buFont typeface="Wingdings" charset="2"/>
        <a:buChar char="n"/>
        <a:defRPr sz="2000">
          <a:solidFill>
            <a:schemeClr val="tx1"/>
          </a:solidFill>
          <a:latin typeface="+mn-lt"/>
          <a:ea typeface="ＭＳ Ｐゴシック" charset="-128"/>
        </a:defRPr>
      </a:lvl4pPr>
      <a:lvl5pPr marL="2057400" indent="-228600" algn="l" rtl="0" fontAlgn="base">
        <a:spcBef>
          <a:spcPct val="20000"/>
        </a:spcBef>
        <a:spcAft>
          <a:spcPct val="0"/>
        </a:spcAft>
        <a:buClr>
          <a:schemeClr val="hlink"/>
        </a:buClr>
        <a:buSzPct val="70000"/>
        <a:buFont typeface="Wingdings"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image" Target="NULL"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image" Target="NULL"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1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1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1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1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1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1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16.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hyperlink" Target="http://www.tinaztitiz.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hyperlink" Target="file://localhost/F/%5CMacBook-PC%5CBNOKTA%5CMDK%20konferans%5Ckarga.wm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13"/>
          <p:cNvSpPr>
            <a:spLocks noGrp="1" noChangeArrowheads="1"/>
          </p:cNvSpPr>
          <p:nvPr>
            <p:ph type="dt" sz="quarter" idx="2"/>
          </p:nvPr>
        </p:nvSpPr>
        <p:spPr/>
        <p:txBody>
          <a:bodyPr/>
          <a:lstStyle/>
          <a:p>
            <a:r>
              <a:rPr lang="tr-TR"/>
              <a:t>Rev </a:t>
            </a:r>
            <a:r>
              <a:rPr lang="tr-TR"/>
              <a:t>2.0, Mayıs 2010</a:t>
            </a:r>
          </a:p>
        </p:txBody>
      </p:sp>
      <p:sp>
        <p:nvSpPr>
          <p:cNvPr id="4" name="Rectangle 14"/>
          <p:cNvSpPr>
            <a:spLocks noGrp="1" noChangeArrowheads="1"/>
          </p:cNvSpPr>
          <p:nvPr>
            <p:ph type="ftr" sz="quarter" idx="3"/>
          </p:nvPr>
        </p:nvSpPr>
        <p:spPr/>
        <p:txBody>
          <a:bodyPr/>
          <a:lstStyle/>
          <a:p>
            <a:r>
              <a:rPr lang="en-US"/>
              <a:t>©</a:t>
            </a:r>
            <a:r>
              <a:rPr lang="tr-TR"/>
              <a:t> </a:t>
            </a:r>
            <a:r>
              <a:rPr lang="tr-TR"/>
              <a:t>Copyright SMUH</a:t>
            </a:r>
            <a:r>
              <a:rPr lang="en-US"/>
              <a:t>®</a:t>
            </a:r>
            <a:r>
              <a:rPr lang="tr-TR"/>
              <a:t>, 2010</a:t>
            </a:r>
            <a:endParaRPr lang="en-US"/>
          </a:p>
        </p:txBody>
      </p:sp>
      <p:sp>
        <p:nvSpPr>
          <p:cNvPr id="5" name="Rectangle 15"/>
          <p:cNvSpPr>
            <a:spLocks noGrp="1" noChangeArrowheads="1"/>
          </p:cNvSpPr>
          <p:nvPr>
            <p:ph type="sldNum" sz="quarter" idx="4"/>
          </p:nvPr>
        </p:nvSpPr>
        <p:spPr/>
        <p:txBody>
          <a:bodyPr/>
          <a:lstStyle/>
          <a:p>
            <a:fld id="{5FE704D1-053A-E14E-89A9-52A8B95EDF39}" type="slidenum">
              <a:rPr lang="tr-TR"/>
              <a:pPr/>
              <a:t>1</a:t>
            </a:fld>
            <a:endParaRPr lang="tr-TR"/>
          </a:p>
        </p:txBody>
      </p:sp>
      <p:sp>
        <p:nvSpPr>
          <p:cNvPr id="2050" name="Rectangle 2"/>
          <p:cNvSpPr>
            <a:spLocks noGrp="1" noChangeArrowheads="1"/>
          </p:cNvSpPr>
          <p:nvPr>
            <p:ph type="ctrTitle"/>
          </p:nvPr>
        </p:nvSpPr>
        <p:spPr>
          <a:xfrm>
            <a:off x="685800" y="1144588"/>
            <a:ext cx="7772400" cy="2513012"/>
          </a:xfrm>
        </p:spPr>
        <p:txBody>
          <a:bodyPr/>
          <a:lstStyle/>
          <a:p>
            <a:r>
              <a:rPr lang="tr-TR" sz="2800"/>
              <a:t>Kapımızdaki</a:t>
            </a:r>
            <a:r>
              <a:rPr lang="tr-TR" sz="4400"/>
              <a:t/>
            </a:r>
            <a:br>
              <a:rPr lang="tr-TR" sz="4400"/>
            </a:br>
            <a:r>
              <a:rPr lang="tr-TR" sz="4000"/>
              <a:t>Öğrenme Devrimi</a:t>
            </a:r>
            <a:r>
              <a:rPr lang="tr-TR" sz="4400"/>
              <a:t/>
            </a:r>
            <a:br>
              <a:rPr lang="tr-TR" sz="4400"/>
            </a:br>
            <a:r>
              <a:rPr lang="tr-TR" sz="2400"/>
              <a:t>ve</a:t>
            </a:r>
            <a:br>
              <a:rPr lang="tr-TR" sz="2400"/>
            </a:br>
            <a:r>
              <a:rPr lang="tr-TR" sz="4000"/>
              <a:t>Sorun Çözme Kabiliyeti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3300"/>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tr-TR"/>
              <a:t>Rev 2.0, Mayıs 2010</a:t>
            </a:r>
            <a:endParaRPr lang="tr-TR"/>
          </a:p>
        </p:txBody>
      </p:sp>
      <p:sp>
        <p:nvSpPr>
          <p:cNvPr id="5" name="Slide Number Placeholder 2"/>
          <p:cNvSpPr>
            <a:spLocks noGrp="1"/>
          </p:cNvSpPr>
          <p:nvPr>
            <p:ph type="sldNum" sz="quarter" idx="11"/>
          </p:nvPr>
        </p:nvSpPr>
        <p:spPr/>
        <p:txBody>
          <a:bodyPr/>
          <a:lstStyle/>
          <a:p>
            <a:fld id="{4D20B776-7ABA-D949-8C6D-A27DC643CB9F}" type="slidenum">
              <a:rPr lang="tr-TR"/>
              <a:pPr/>
              <a:t>10</a:t>
            </a:fld>
            <a:endParaRPr lang="tr-TR"/>
          </a:p>
        </p:txBody>
      </p:sp>
      <p:sp>
        <p:nvSpPr>
          <p:cNvPr id="6" name="Footer Placeholder 3"/>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10594" name="Title 1"/>
          <p:cNvSpPr>
            <a:spLocks noGrp="1"/>
          </p:cNvSpPr>
          <p:nvPr>
            <p:ph type="title" idx="4294967295"/>
          </p:nvPr>
        </p:nvSpPr>
        <p:spPr/>
        <p:txBody>
          <a:bodyPr/>
          <a:lstStyle/>
          <a:p>
            <a:r>
              <a:rPr lang="tr-TR" b="0">
                <a:latin typeface="Arial" charset="0"/>
              </a:rPr>
              <a:t>(İleri konular)</a:t>
            </a:r>
            <a:endParaRPr lang="en-US">
              <a:latin typeface="Arial" charset="0"/>
            </a:endParaRPr>
          </a:p>
        </p:txBody>
      </p:sp>
      <p:sp>
        <p:nvSpPr>
          <p:cNvPr id="3" name="Content Placeholder 2"/>
          <p:cNvSpPr>
            <a:spLocks noGrp="1"/>
          </p:cNvSpPr>
          <p:nvPr>
            <p:ph idx="4294967295"/>
          </p:nvPr>
        </p:nvSpPr>
        <p:spPr/>
        <p:txBody>
          <a:bodyPr>
            <a:normAutofit/>
          </a:bodyPr>
          <a:lstStyle/>
          <a:p>
            <a:pPr>
              <a:lnSpc>
                <a:spcPct val="80000"/>
              </a:lnSpc>
              <a:buFont typeface="Wingdings" charset="2"/>
              <a:buNone/>
            </a:pPr>
            <a:endParaRPr lang="en-US" sz="2000">
              <a:ea typeface="Times New Roman" charset="0"/>
              <a:cs typeface="Times New Roman" charset="0"/>
            </a:endParaRPr>
          </a:p>
          <a:p>
            <a:pPr>
              <a:lnSpc>
                <a:spcPct val="80000"/>
              </a:lnSpc>
            </a:pPr>
            <a:r>
              <a:rPr lang="en-US" sz="2000">
                <a:ea typeface="Times New Roman" charset="0"/>
                <a:cs typeface="Times New Roman" charset="0"/>
              </a:rPr>
              <a:t>Hayat boyu öğrenme evrimleşen bir populasyonun genetik kompozisyonunu değiştiribilir. </a:t>
            </a:r>
          </a:p>
          <a:p>
            <a:pPr>
              <a:lnSpc>
                <a:spcPct val="90000"/>
              </a:lnSpc>
            </a:pPr>
            <a:r>
              <a:rPr lang="en-US" sz="2000"/>
              <a:t>Öğrenmenini evrimsel önemi: yararlı uyumların evrimini hızlandırır.</a:t>
            </a:r>
            <a:endParaRPr lang="en-US" sz="2000">
              <a:ea typeface="Times New Roman" charset="0"/>
              <a:cs typeface="Times New Roman" charset="0"/>
            </a:endParaRPr>
          </a:p>
          <a:p>
            <a:pPr lvl="1">
              <a:lnSpc>
                <a:spcPct val="90000"/>
              </a:lnSpc>
            </a:pPr>
            <a:r>
              <a:rPr lang="en-US" sz="2000">
                <a:ea typeface="Times New Roman" charset="0"/>
                <a:cs typeface="Times New Roman" charset="0"/>
              </a:rPr>
              <a:t>Mutasyonlar sonucu, bir organizma X işini nasıl yapacağını öğrenme kapasitesini edinir.</a:t>
            </a:r>
          </a:p>
          <a:p>
            <a:pPr lvl="1">
              <a:lnSpc>
                <a:spcPct val="90000"/>
              </a:lnSpc>
            </a:pPr>
            <a:r>
              <a:rPr lang="en-US" sz="2000">
                <a:ea typeface="Times New Roman" charset="0"/>
                <a:cs typeface="Times New Roman" charset="0"/>
              </a:rPr>
              <a:t>X işini öğrenmek  organizmanını uyumluluğunu artırır. </a:t>
            </a:r>
          </a:p>
          <a:p>
            <a:pPr lvl="1">
              <a:lnSpc>
                <a:spcPct val="90000"/>
              </a:lnSpc>
            </a:pPr>
            <a:r>
              <a:rPr lang="en-US" sz="2000">
                <a:ea typeface="Times New Roman" charset="0"/>
                <a:cs typeface="Times New Roman" charset="0"/>
              </a:rPr>
              <a:t>Yeni seçici baskılar  oluşturur: çünkü seçilim o andan itibaren X işini yapma becerisi ile etkilenerek çalışmaktadır</a:t>
            </a:r>
          </a:p>
          <a:p>
            <a:pPr lvl="1">
              <a:lnSpc>
                <a:spcPct val="90000"/>
              </a:lnSpc>
            </a:pPr>
            <a:r>
              <a:rPr lang="en-US" sz="2000">
                <a:ea typeface="Times New Roman" charset="0"/>
                <a:cs typeface="Times New Roman" charset="0"/>
              </a:rPr>
              <a:t>Başarılı X-cinin üreme şansı daha yüksek olduğundan, sonuçta populasyon tamamen, X işini nasıl yapacağını öğrenebilen bireylerden  oluşabilir.</a:t>
            </a:r>
          </a:p>
          <a:p>
            <a:pPr lvl="1">
              <a:lnSpc>
                <a:spcPct val="90000"/>
              </a:lnSpc>
            </a:pPr>
            <a:r>
              <a:rPr lang="en-US" sz="1600"/>
              <a:t>Kaynak: cognitrn.psych.indiana.edu/rgoldsto/complex/baldwin.ppt</a:t>
            </a:r>
            <a:r>
              <a:rPr lang="en-US" sz="2000"/>
              <a:t> </a:t>
            </a:r>
          </a:p>
          <a:p>
            <a:pPr>
              <a:lnSpc>
                <a:spcPct val="90000"/>
              </a:lnSpc>
            </a:pPr>
            <a:endParaRPr lang="en-US" sz="2000"/>
          </a:p>
          <a:p>
            <a:pPr>
              <a:lnSpc>
                <a:spcPct val="80000"/>
              </a:lnSpc>
              <a:buFont typeface="Wingdings" charset="2"/>
              <a:buNone/>
            </a:pPr>
            <a:endParaRPr lang="en-US" sz="2000">
              <a:ea typeface="Times New Roman" charset="0"/>
              <a:cs typeface="Times New Roman" charset="0"/>
            </a:endParaRPr>
          </a:p>
          <a:p>
            <a:pPr>
              <a:lnSpc>
                <a:spcPct val="90000"/>
              </a:lnSpc>
            </a:pPr>
            <a:endParaRPr lang="en-US"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3300"/>
        </a:solidFill>
        <a:effectLst/>
      </p:bgPr>
    </p:bg>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tr-TR"/>
              <a:t>Rev 2.0, Mayıs 2010</a:t>
            </a:r>
            <a:endParaRPr lang="tr-TR"/>
          </a:p>
        </p:txBody>
      </p:sp>
      <p:sp>
        <p:nvSpPr>
          <p:cNvPr id="6" name="Slide Number Placeholder 2"/>
          <p:cNvSpPr>
            <a:spLocks noGrp="1"/>
          </p:cNvSpPr>
          <p:nvPr>
            <p:ph type="sldNum" sz="quarter" idx="11"/>
          </p:nvPr>
        </p:nvSpPr>
        <p:spPr/>
        <p:txBody>
          <a:bodyPr/>
          <a:lstStyle/>
          <a:p>
            <a:fld id="{C88C58DD-99C8-1646-97FE-F59AAD0B06BD}" type="slidenum">
              <a:rPr lang="tr-TR"/>
              <a:pPr/>
              <a:t>11</a:t>
            </a:fld>
            <a:endParaRPr lang="tr-TR"/>
          </a:p>
        </p:txBody>
      </p:sp>
      <p:sp>
        <p:nvSpPr>
          <p:cNvPr id="7" name="Footer Placeholder 3"/>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13666" name="Title 1"/>
          <p:cNvSpPr>
            <a:spLocks noGrp="1"/>
          </p:cNvSpPr>
          <p:nvPr>
            <p:ph type="title" idx="4294967295"/>
          </p:nvPr>
        </p:nvSpPr>
        <p:spPr/>
        <p:txBody>
          <a:bodyPr/>
          <a:lstStyle/>
          <a:p>
            <a:r>
              <a:rPr lang="tr-TR" b="0">
                <a:latin typeface="Arial" charset="0"/>
              </a:rPr>
              <a:t>(İleri konular)</a:t>
            </a:r>
            <a:endParaRPr lang="en-US" b="0">
              <a:latin typeface="Arial" charset="0"/>
            </a:endParaRPr>
          </a:p>
        </p:txBody>
      </p:sp>
      <p:sp>
        <p:nvSpPr>
          <p:cNvPr id="4" name="Rectangle 3"/>
          <p:cNvSpPr txBox="1">
            <a:spLocks noChangeArrowheads="1"/>
          </p:cNvSpPr>
          <p:nvPr/>
        </p:nvSpPr>
        <p:spPr bwMode="auto">
          <a:xfrm>
            <a:off x="214313" y="1238250"/>
            <a:ext cx="8550275" cy="518160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charset="0"/>
              <a:buNone/>
            </a:pPr>
            <a:endParaRPr lang="en-US" sz="2000">
              <a:latin typeface="Tahoma" charset="0"/>
            </a:endParaRPr>
          </a:p>
          <a:p>
            <a:pPr marL="342900" indent="-342900">
              <a:spcBef>
                <a:spcPct val="20000"/>
              </a:spcBef>
              <a:buFont typeface="Arial" charset="0"/>
              <a:buChar char="•"/>
            </a:pPr>
            <a:r>
              <a:rPr lang="en-US" sz="2000">
                <a:latin typeface="Tahoma" charset="0"/>
              </a:rPr>
              <a:t>Öğrenme masraflı olabileceğinden, evrim, genetik yapısının bir parçasını oluşturan X’i kazanabilme özeliği olan organizmanın katı çözümlerini tercih eder: fenotipik katılık (fenotip-kalıtımla oluşan dış görünüş). (</a:t>
            </a:r>
            <a:r>
              <a:rPr lang="en-US" sz="2000">
                <a:latin typeface="Tahoma" charset="0"/>
                <a:ea typeface="Times New Roman" charset="0"/>
                <a:cs typeface="Times New Roman" charset="0"/>
              </a:rPr>
              <a:t>evolution favors rigid solutions)</a:t>
            </a:r>
            <a:endParaRPr lang="en-US" sz="2000">
              <a:latin typeface="Tahoma" charset="0"/>
            </a:endParaRPr>
          </a:p>
          <a:p>
            <a:pPr marL="742950" lvl="1" indent="-285750">
              <a:spcBef>
                <a:spcPct val="20000"/>
              </a:spcBef>
              <a:buFont typeface="Arial" charset="0"/>
              <a:buChar char="–"/>
            </a:pPr>
            <a:r>
              <a:rPr lang="en-US" sz="2000">
                <a:latin typeface="Tahoma" charset="0"/>
              </a:rPr>
              <a:t>Üreme başarısının şansı, X’i çabucak öğrenebilme ile doğru orantılıdır. </a:t>
            </a:r>
            <a:endParaRPr lang="en-US" sz="2000">
              <a:latin typeface="Tahoma" charset="0"/>
              <a:ea typeface="Times New Roman" charset="0"/>
              <a:cs typeface="Times New Roman" charset="0"/>
            </a:endParaRPr>
          </a:p>
          <a:p>
            <a:pPr marL="742950" lvl="1" indent="-285750">
              <a:spcBef>
                <a:spcPct val="20000"/>
              </a:spcBef>
              <a:buFont typeface="Arial" charset="0"/>
              <a:buChar char="–"/>
            </a:pPr>
            <a:r>
              <a:rPr lang="en-US" sz="2000">
                <a:latin typeface="Tahoma" charset="0"/>
                <a:ea typeface="Times New Roman" charset="0"/>
                <a:cs typeface="Times New Roman" charset="0"/>
              </a:rPr>
              <a:t>Yeni seçici baskılar yavaş ve hızlı öğreniciler arasında rekabete neden olurlar.</a:t>
            </a:r>
            <a:r>
              <a:rPr lang="en-US" sz="2000">
                <a:latin typeface="Tahoma" charset="0"/>
              </a:rPr>
              <a:t> </a:t>
            </a:r>
          </a:p>
          <a:p>
            <a:pPr marL="742950" lvl="1" indent="-285750">
              <a:spcBef>
                <a:spcPct val="20000"/>
              </a:spcBef>
              <a:buFont typeface="Arial" charset="0"/>
              <a:buChar char="–"/>
            </a:pPr>
            <a:r>
              <a:rPr lang="en-US" sz="2000">
                <a:latin typeface="Tahoma" charset="0"/>
              </a:rPr>
              <a:t>Bazı bireyler X’i yapabilmek için doğuştan daha donanımlıdırlar ve bu nedenle üreme avantajları vardır.</a:t>
            </a:r>
            <a:endParaRPr lang="en-US" sz="2000">
              <a:latin typeface="Tahoma" charset="0"/>
              <a:ea typeface="Times New Roman" charset="0"/>
              <a:cs typeface="Times New Roman" charset="0"/>
            </a:endParaRPr>
          </a:p>
          <a:p>
            <a:pPr marL="742950" lvl="1" indent="-285750">
              <a:spcBef>
                <a:spcPct val="20000"/>
              </a:spcBef>
              <a:buFont typeface="Arial" charset="0"/>
              <a:buChar char="–"/>
            </a:pPr>
            <a:r>
              <a:rPr lang="en-US" sz="2000">
                <a:latin typeface="Tahoma" charset="0"/>
                <a:ea typeface="Times New Roman" charset="0"/>
                <a:cs typeface="Times New Roman" charset="0"/>
              </a:rPr>
              <a:t>Sonuçta, X’in kapasitesi direkt olarak genetik kontrol altında oluşur (genetik kontrol= genetik özümsenme= bir özellğin genişlemesi/kanalize olması (Waddington 1942)</a:t>
            </a:r>
          </a:p>
          <a:p>
            <a:pPr marL="742950" lvl="1" indent="-285750">
              <a:spcBef>
                <a:spcPct val="20000"/>
              </a:spcBef>
              <a:buFont typeface="Arial" charset="0"/>
              <a:buChar char="–"/>
            </a:pPr>
            <a:r>
              <a:rPr lang="en-US" sz="1400">
                <a:latin typeface="Tahoma" charset="0"/>
              </a:rPr>
              <a:t>Kaynak: </a:t>
            </a:r>
            <a:r>
              <a:rPr lang="en-US" sz="1600">
                <a:latin typeface="Tahoma" charset="0"/>
              </a:rPr>
              <a:t>cognitrn.psych.indiana.edu/rgoldsto/complex/baldwin.ppt</a:t>
            </a:r>
            <a:endParaRPr lang="en-US" sz="2000">
              <a:latin typeface="Tahoma" charset="0"/>
              <a:ea typeface="Times New Roman" charset="0"/>
              <a:cs typeface="Times New Roman" charset="0"/>
            </a:endParaRPr>
          </a:p>
          <a:p>
            <a:pPr marL="742950" lvl="1" indent="-285750">
              <a:spcBef>
                <a:spcPct val="20000"/>
              </a:spcBef>
              <a:buFont typeface="Arial" charset="0"/>
              <a:buNone/>
            </a:pPr>
            <a:endParaRPr lang="en-US" sz="2000">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3300"/>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tr-TR"/>
              <a:t>Rev 2.0, Mayıs 2010</a:t>
            </a:r>
            <a:endParaRPr lang="tr-TR"/>
          </a:p>
        </p:txBody>
      </p:sp>
      <p:sp>
        <p:nvSpPr>
          <p:cNvPr id="5" name="Slide Number Placeholder 2"/>
          <p:cNvSpPr>
            <a:spLocks noGrp="1"/>
          </p:cNvSpPr>
          <p:nvPr>
            <p:ph type="sldNum" sz="quarter" idx="11"/>
          </p:nvPr>
        </p:nvSpPr>
        <p:spPr/>
        <p:txBody>
          <a:bodyPr/>
          <a:lstStyle/>
          <a:p>
            <a:fld id="{176FED9A-D36C-184B-8EFD-0F048D270B67}" type="slidenum">
              <a:rPr lang="tr-TR"/>
              <a:pPr/>
              <a:t>12</a:t>
            </a:fld>
            <a:endParaRPr lang="tr-TR"/>
          </a:p>
        </p:txBody>
      </p:sp>
      <p:sp>
        <p:nvSpPr>
          <p:cNvPr id="6" name="Footer Placeholder 3"/>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15714" name="Title 1"/>
          <p:cNvSpPr>
            <a:spLocks noGrp="1"/>
          </p:cNvSpPr>
          <p:nvPr>
            <p:ph type="title" idx="4294967295"/>
          </p:nvPr>
        </p:nvSpPr>
        <p:spPr>
          <a:xfrm>
            <a:off x="0" y="274638"/>
            <a:ext cx="9144000" cy="1143000"/>
          </a:xfrm>
        </p:spPr>
        <p:txBody>
          <a:bodyPr/>
          <a:lstStyle/>
          <a:p>
            <a:r>
              <a:rPr lang="tr-TR" sz="4000" b="0">
                <a:latin typeface="Arial" charset="0"/>
              </a:rPr>
              <a:t>Hayat boyu öğrenmenin önemi </a:t>
            </a:r>
            <a:endParaRPr lang="en-US" sz="3600"/>
          </a:p>
        </p:txBody>
      </p:sp>
      <p:sp>
        <p:nvSpPr>
          <p:cNvPr id="115715" name="Content Placeholder 2"/>
          <p:cNvSpPr>
            <a:spLocks noGrp="1"/>
          </p:cNvSpPr>
          <p:nvPr>
            <p:ph idx="4294967295"/>
          </p:nvPr>
        </p:nvSpPr>
        <p:spPr>
          <a:xfrm>
            <a:off x="477838" y="1381125"/>
            <a:ext cx="8301037" cy="4525963"/>
          </a:xfrm>
        </p:spPr>
        <p:txBody>
          <a:bodyPr/>
          <a:lstStyle/>
          <a:p>
            <a:pPr>
              <a:lnSpc>
                <a:spcPct val="90000"/>
              </a:lnSpc>
              <a:buFont typeface="Wingdings" charset="2"/>
              <a:buNone/>
            </a:pPr>
            <a:endParaRPr lang="en-US" sz="2400"/>
          </a:p>
          <a:p>
            <a:pPr>
              <a:lnSpc>
                <a:spcPct val="90000"/>
              </a:lnSpc>
            </a:pPr>
            <a:r>
              <a:rPr lang="en-US" sz="2400">
                <a:ea typeface="Times New Roman" charset="0"/>
                <a:cs typeface="Times New Roman" charset="0"/>
              </a:rPr>
              <a:t>Fenotipik esneklik sayesinde evrimsel arayışı artırır.</a:t>
            </a:r>
          </a:p>
          <a:p>
            <a:pPr>
              <a:lnSpc>
                <a:spcPct val="90000"/>
              </a:lnSpc>
            </a:pPr>
            <a:r>
              <a:rPr lang="en-US" sz="2400"/>
              <a:t>Her organizma hayatı boyunca 1000 öğrenme denemesi yapmaktadır.</a:t>
            </a:r>
          </a:p>
          <a:p>
            <a:pPr>
              <a:lnSpc>
                <a:spcPct val="90000"/>
              </a:lnSpc>
            </a:pPr>
            <a:r>
              <a:rPr lang="en-US" sz="2400">
                <a:ea typeface="Times New Roman" charset="0"/>
                <a:cs typeface="Times New Roman" charset="0"/>
              </a:rPr>
              <a:t>Öğrenme mekanizması: rasgele tahmin</a:t>
            </a:r>
          </a:p>
          <a:p>
            <a:pPr lvl="1">
              <a:lnSpc>
                <a:spcPct val="90000"/>
              </a:lnSpc>
            </a:pPr>
            <a:r>
              <a:rPr lang="en-US" sz="2400">
                <a:ea typeface="Times New Roman" charset="0"/>
                <a:cs typeface="Times New Roman" charset="0"/>
              </a:rPr>
              <a:t>eğer doğru net sonuç bulunduysa, dur; yoksa aramaya devam et.</a:t>
            </a:r>
          </a:p>
          <a:p>
            <a:pPr>
              <a:lnSpc>
                <a:spcPct val="90000"/>
              </a:lnSpc>
            </a:pPr>
            <a:r>
              <a:rPr lang="en-US" sz="2400">
                <a:ea typeface="Times New Roman" charset="0"/>
                <a:cs typeface="Times New Roman" charset="0"/>
              </a:rPr>
              <a:t>Tüm görünür özelliklerin öğrenilmesi eşit derecede zordur.</a:t>
            </a:r>
            <a:r>
              <a:rPr lang="en-US" sz="2400"/>
              <a:t> </a:t>
            </a:r>
          </a:p>
          <a:p>
            <a:pPr>
              <a:lnSpc>
                <a:spcPct val="90000"/>
              </a:lnSpc>
            </a:pPr>
            <a:r>
              <a:rPr lang="en-US" sz="2400"/>
              <a:t>Organizmanın doğru çözümü tanımasını gerektirir.</a:t>
            </a:r>
          </a:p>
          <a:p>
            <a:pPr>
              <a:lnSpc>
                <a:spcPct val="90000"/>
              </a:lnSpc>
            </a:pPr>
            <a:r>
              <a:rPr lang="en-US" sz="1600"/>
              <a:t>Kaynak: </a:t>
            </a:r>
            <a:r>
              <a:rPr lang="en-US" sz="1800"/>
              <a:t>cognitrn.psych.indiana.edu/rgoldsto/complex/baldwin.ppt</a:t>
            </a:r>
            <a:endParaRPr lang="en-US" sz="2400"/>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blinds(horizontal)">
                                      <p:cBhvr>
                                        <p:cTn id="7" dur="5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3300"/>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tr-TR"/>
              <a:t>Rev 2.0, Mayıs 2010</a:t>
            </a:r>
            <a:endParaRPr lang="tr-TR"/>
          </a:p>
        </p:txBody>
      </p:sp>
      <p:sp>
        <p:nvSpPr>
          <p:cNvPr id="5" name="Slide Number Placeholder 2"/>
          <p:cNvSpPr>
            <a:spLocks noGrp="1"/>
          </p:cNvSpPr>
          <p:nvPr>
            <p:ph type="sldNum" sz="quarter" idx="11"/>
          </p:nvPr>
        </p:nvSpPr>
        <p:spPr/>
        <p:txBody>
          <a:bodyPr/>
          <a:lstStyle/>
          <a:p>
            <a:fld id="{1AF13A3E-9A30-6047-9492-57BEC363C6B6}" type="slidenum">
              <a:rPr lang="tr-TR"/>
              <a:pPr/>
              <a:t>13</a:t>
            </a:fld>
            <a:endParaRPr lang="tr-TR"/>
          </a:p>
        </p:txBody>
      </p:sp>
      <p:sp>
        <p:nvSpPr>
          <p:cNvPr id="6" name="Footer Placeholder 3"/>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24578" name="Title 1"/>
          <p:cNvSpPr>
            <a:spLocks noGrp="1"/>
          </p:cNvSpPr>
          <p:nvPr>
            <p:ph type="title" idx="4294967295"/>
          </p:nvPr>
        </p:nvSpPr>
        <p:spPr/>
        <p:txBody>
          <a:bodyPr/>
          <a:lstStyle/>
          <a:p>
            <a:r>
              <a:rPr lang="en-US" sz="4000"/>
              <a:t>Üç çeşit evrim kuramı var</a:t>
            </a:r>
          </a:p>
        </p:txBody>
      </p:sp>
      <p:sp>
        <p:nvSpPr>
          <p:cNvPr id="3" name="Content Placeholder 2"/>
          <p:cNvSpPr>
            <a:spLocks noGrp="1"/>
          </p:cNvSpPr>
          <p:nvPr>
            <p:ph idx="4294967295"/>
          </p:nvPr>
        </p:nvSpPr>
        <p:spPr/>
        <p:txBody>
          <a:bodyPr>
            <a:normAutofit/>
          </a:bodyPr>
          <a:lstStyle/>
          <a:p>
            <a:pPr>
              <a:lnSpc>
                <a:spcPct val="90000"/>
              </a:lnSpc>
            </a:pPr>
            <a:r>
              <a:rPr lang="en-US"/>
              <a:t>Biz Darwin’inkini kullaniyoruz ama diğerleri de bir fikir verebilir.</a:t>
            </a:r>
          </a:p>
          <a:p>
            <a:pPr>
              <a:lnSpc>
                <a:spcPct val="90000"/>
              </a:lnSpc>
            </a:pPr>
            <a:r>
              <a:rPr lang="en-US"/>
              <a:t>Senin konun için ilginç olanı “fenotipik esneklik” (</a:t>
            </a:r>
            <a:r>
              <a:rPr lang="en-US">
                <a:ea typeface="Times New Roman" charset="0"/>
                <a:cs typeface="Times New Roman" charset="0"/>
              </a:rPr>
              <a:t>phenotypic plasticity): bir organizmanın hayatı süresince çevresine uyum sağlama becerisidir </a:t>
            </a:r>
            <a:r>
              <a:rPr lang="en-US" sz="2000">
                <a:ea typeface="Times New Roman" charset="0"/>
                <a:cs typeface="Times New Roman" charset="0"/>
              </a:rPr>
              <a:t>(the ability of an organism to adapt to its environment during its lifetime)</a:t>
            </a:r>
            <a:r>
              <a:rPr lang="en-US"/>
              <a:t> </a:t>
            </a:r>
          </a:p>
          <a:p>
            <a:pPr lvl="1">
              <a:lnSpc>
                <a:spcPct val="90000"/>
              </a:lnSpc>
            </a:pPr>
            <a:r>
              <a:rPr lang="en-US"/>
              <a:t>Bu konu şu anda tekrar gündemde.</a:t>
            </a:r>
          </a:p>
          <a:p>
            <a:pPr eaLnBrk="0" hangingPunct="0">
              <a:spcBef>
                <a:spcPct val="0"/>
              </a:spcBef>
              <a:buClrTx/>
              <a:buSzTx/>
              <a:buFontTx/>
              <a:buChar char="•"/>
            </a:pPr>
            <a:r>
              <a:rPr lang="en-US" sz="1600"/>
              <a:t>Kaynak: </a:t>
            </a:r>
            <a:r>
              <a:rPr lang="en-US" sz="1800"/>
              <a:t>cognitrn.psych.indiana.edu/rgoldsto/complex/baldwin.ppt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3300"/>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tr-TR"/>
              <a:t>Rev 2.0, Mayıs 2010</a:t>
            </a:r>
            <a:endParaRPr lang="tr-TR"/>
          </a:p>
        </p:txBody>
      </p:sp>
      <p:sp>
        <p:nvSpPr>
          <p:cNvPr id="8" name="Slide Number Placeholder 2"/>
          <p:cNvSpPr>
            <a:spLocks noGrp="1"/>
          </p:cNvSpPr>
          <p:nvPr>
            <p:ph type="sldNum" sz="quarter" idx="11"/>
          </p:nvPr>
        </p:nvSpPr>
        <p:spPr/>
        <p:txBody>
          <a:bodyPr/>
          <a:lstStyle/>
          <a:p>
            <a:fld id="{137F3016-CCB9-644A-B681-AF59A7B0EEF1}" type="slidenum">
              <a:rPr lang="tr-TR"/>
              <a:pPr/>
              <a:t>14</a:t>
            </a:fld>
            <a:endParaRPr lang="tr-TR"/>
          </a:p>
        </p:txBody>
      </p:sp>
      <p:sp>
        <p:nvSpPr>
          <p:cNvPr id="9" name="Footer Placeholder 3"/>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17762" name="Rectangle 2"/>
          <p:cNvSpPr>
            <a:spLocks noGrp="1" noChangeArrowheads="1"/>
          </p:cNvSpPr>
          <p:nvPr>
            <p:ph type="title" idx="4294967295"/>
          </p:nvPr>
        </p:nvSpPr>
        <p:spPr>
          <a:xfrm>
            <a:off x="738188" y="407988"/>
            <a:ext cx="7772400" cy="801687"/>
          </a:xfrm>
          <a:solidFill>
            <a:schemeClr val="bg1"/>
          </a:solidFill>
        </p:spPr>
        <p:txBody>
          <a:bodyPr/>
          <a:lstStyle/>
          <a:p>
            <a:r>
              <a:rPr lang="en-US" sz="4000"/>
              <a:t>Lamarck Evrimi</a:t>
            </a:r>
          </a:p>
        </p:txBody>
      </p:sp>
      <p:sp>
        <p:nvSpPr>
          <p:cNvPr id="5123" name="Rectangle 3"/>
          <p:cNvSpPr>
            <a:spLocks noGrp="1" noChangeArrowheads="1"/>
          </p:cNvSpPr>
          <p:nvPr>
            <p:ph type="body" sz="half" idx="4294967295"/>
          </p:nvPr>
        </p:nvSpPr>
        <p:spPr>
          <a:xfrm>
            <a:off x="-1" y="1196974"/>
            <a:ext cx="6843670" cy="5234789"/>
          </a:xfrm>
        </p:spPr>
        <p:txBody>
          <a:bodyPr>
            <a:normAutofit lnSpcReduction="10000"/>
          </a:bodyPr>
          <a:lstStyle/>
          <a:p>
            <a:pPr>
              <a:lnSpc>
                <a:spcPct val="80000"/>
              </a:lnSpc>
              <a:buFont typeface="Wingdings" charset="2"/>
              <a:buNone/>
            </a:pPr>
            <a:endParaRPr lang="en-US" sz="2500"/>
          </a:p>
          <a:p>
            <a:pPr>
              <a:lnSpc>
                <a:spcPct val="80000"/>
              </a:lnSpc>
            </a:pPr>
            <a:r>
              <a:rPr lang="en-US" sz="2500"/>
              <a:t>1809 - </a:t>
            </a:r>
            <a:r>
              <a:rPr lang="en-US" sz="2500" i="1">
                <a:ea typeface="Times New Roman" charset="0"/>
                <a:cs typeface="Times New Roman" charset="0"/>
              </a:rPr>
              <a:t>Philosophie Zoologique</a:t>
            </a:r>
            <a:r>
              <a:rPr lang="en-US" sz="2500">
                <a:ea typeface="Times New Roman" charset="0"/>
                <a:cs typeface="Times New Roman" charset="0"/>
              </a:rPr>
              <a:t> </a:t>
            </a:r>
          </a:p>
          <a:p>
            <a:pPr>
              <a:lnSpc>
                <a:spcPct val="80000"/>
              </a:lnSpc>
            </a:pPr>
            <a:r>
              <a:rPr lang="en-US" sz="2500">
                <a:ea typeface="Times New Roman" charset="0"/>
                <a:cs typeface="Times New Roman" charset="0"/>
              </a:rPr>
              <a:t>Bu kuram günümüzde kullanılmamaktadır.</a:t>
            </a:r>
            <a:endParaRPr lang="en-US" sz="2500"/>
          </a:p>
          <a:p>
            <a:pPr>
              <a:lnSpc>
                <a:spcPct val="80000"/>
              </a:lnSpc>
            </a:pPr>
            <a:r>
              <a:rPr lang="en-US" sz="2500" u="sng"/>
              <a:t>Varsayım:</a:t>
            </a:r>
            <a:r>
              <a:rPr lang="en-US" sz="2500"/>
              <a:t> Çevredeki değişim, organizmanın ihtiyaçlarında değişime neden olur, ve bunun sonucu olarak davranışlarında da değişim oluşur.</a:t>
            </a:r>
          </a:p>
          <a:p>
            <a:pPr>
              <a:lnSpc>
                <a:spcPct val="80000"/>
              </a:lnSpc>
            </a:pPr>
            <a:r>
              <a:rPr lang="en-US" sz="2500" u="sng">
                <a:ea typeface="Times New Roman" charset="0"/>
                <a:cs typeface="Times New Roman" charset="0"/>
              </a:rPr>
              <a:t>Evrimin mekanizması:</a:t>
            </a:r>
            <a:endParaRPr lang="en-US" sz="2500">
              <a:ea typeface="Times New Roman" charset="0"/>
              <a:cs typeface="Times New Roman" charset="0"/>
            </a:endParaRPr>
          </a:p>
          <a:p>
            <a:pPr lvl="1">
              <a:lnSpc>
                <a:spcPct val="80000"/>
              </a:lnSpc>
            </a:pPr>
            <a:r>
              <a:rPr lang="en-US" sz="2200">
                <a:ea typeface="Times New Roman" charset="0"/>
                <a:cs typeface="Times New Roman" charset="0"/>
              </a:rPr>
              <a:t>Birinci kanun: Kullanma ya da kullanmama organların ya da yapıların büyümesine ya da küçülmesine neden olur.</a:t>
            </a:r>
          </a:p>
          <a:p>
            <a:pPr lvl="1">
              <a:lnSpc>
                <a:spcPct val="80000"/>
              </a:lnSpc>
            </a:pPr>
            <a:r>
              <a:rPr lang="en-US" sz="2200">
                <a:ea typeface="Times New Roman" charset="0"/>
                <a:cs typeface="Times New Roman" charset="0"/>
              </a:rPr>
              <a:t>İkinci kanun: Bu gibi tüm edinilen değişimler kalıtsaldır.</a:t>
            </a:r>
            <a:endParaRPr lang="en-US" sz="2200"/>
          </a:p>
          <a:p>
            <a:pPr>
              <a:lnSpc>
                <a:spcPct val="80000"/>
              </a:lnSpc>
            </a:pPr>
            <a:r>
              <a:rPr lang="en-US" sz="2500">
                <a:ea typeface="Times New Roman" charset="0"/>
                <a:cs typeface="Times New Roman" charset="0"/>
              </a:rPr>
              <a:t>Örnek: sığ su içinde yürüyen kuşların uzun bacakları ve perdeli ayaklerı, zürafanın uzun boynu.  </a:t>
            </a:r>
            <a:endParaRPr lang="en-US" sz="2500"/>
          </a:p>
        </p:txBody>
      </p:sp>
      <p:sp>
        <p:nvSpPr>
          <p:cNvPr id="117764" name="Rectangle 4"/>
          <p:cNvSpPr>
            <a:spLocks noChangeArrowheads="1"/>
          </p:cNvSpPr>
          <p:nvPr/>
        </p:nvSpPr>
        <p:spPr bwMode="auto">
          <a:xfrm>
            <a:off x="3943350" y="2686050"/>
            <a:ext cx="9144000" cy="357188"/>
          </a:xfrm>
          <a:prstGeom prst="rect">
            <a:avLst/>
          </a:prstGeom>
          <a:noFill/>
          <a:ln w="9525">
            <a:noFill/>
            <a:miter lim="800000"/>
            <a:headEnd/>
            <a:tailEnd/>
          </a:ln>
        </p:spPr>
        <p:txBody>
          <a:bodyPr lIns="82058" tIns="41029" rIns="82058" bIns="41029">
            <a:prstTxWarp prst="textNoShape">
              <a:avLst/>
            </a:prstTxWarp>
            <a:spAutoFit/>
          </a:bodyPr>
          <a:lstStyle/>
          <a:p>
            <a:endParaRPr lang="en-US">
              <a:latin typeface="Calibri" charset="0"/>
            </a:endParaRPr>
          </a:p>
        </p:txBody>
      </p:sp>
      <p:pic>
        <p:nvPicPr>
          <p:cNvPr id="5125" name="Picture 5" descr="http://www.ucmp.berkeley.edu/history/images/lamarck.gif"/>
          <p:cNvPicPr>
            <a:picLocks noGrp="1" noChangeAspect="1" noChangeArrowheads="1"/>
          </p:cNvPicPr>
          <p:nvPr>
            <p:ph type="clipArt" sz="half" idx="4294967295"/>
          </p:nvPr>
        </p:nvPicPr>
        <p:blipFill>
          <a:blip r:embed="rId3" r:link="rId4"/>
          <a:srcRect/>
          <a:stretch>
            <a:fillRect/>
          </a:stretch>
        </p:blipFill>
        <p:spPr>
          <a:xfrm>
            <a:off x="6929485" y="1875833"/>
            <a:ext cx="1852613" cy="2209800"/>
          </a:xfrm>
        </p:spPr>
      </p:pic>
      <p:sp>
        <p:nvSpPr>
          <p:cNvPr id="117766" name="Text Box 6"/>
          <p:cNvSpPr txBox="1">
            <a:spLocks noChangeArrowheads="1"/>
          </p:cNvSpPr>
          <p:nvPr/>
        </p:nvSpPr>
        <p:spPr bwMode="auto">
          <a:xfrm>
            <a:off x="6941244" y="4038600"/>
            <a:ext cx="1905000" cy="457200"/>
          </a:xfrm>
          <a:prstGeom prst="rect">
            <a:avLst/>
          </a:prstGeom>
          <a:noFill/>
          <a:ln w="9525">
            <a:noFill/>
            <a:miter lim="800000"/>
            <a:headEnd/>
            <a:tailEnd/>
          </a:ln>
        </p:spPr>
        <p:txBody>
          <a:bodyPr lIns="91429" tIns="45714" rIns="91429" bIns="45714">
            <a:prstTxWarp prst="textNoShape">
              <a:avLst/>
            </a:prstTxWarp>
            <a:spAutoFit/>
          </a:bodyPr>
          <a:lstStyle/>
          <a:p>
            <a:pPr algn="ctr">
              <a:spcBef>
                <a:spcPct val="50000"/>
              </a:spcBef>
            </a:pPr>
            <a:r>
              <a:rPr lang="en-US" sz="1200" dirty="0">
                <a:latin typeface="Tahoma" charset="0"/>
                <a:ea typeface="Times New Roman" charset="0"/>
                <a:cs typeface="Times New Roman" charset="0"/>
              </a:rPr>
              <a:t>Jean-</a:t>
            </a:r>
            <a:r>
              <a:rPr lang="en-US" sz="1200" dirty="0" err="1">
                <a:latin typeface="Tahoma" charset="0"/>
                <a:ea typeface="Times New Roman" charset="0"/>
                <a:cs typeface="Times New Roman" charset="0"/>
              </a:rPr>
              <a:t>Baptiste</a:t>
            </a:r>
            <a:r>
              <a:rPr lang="en-US" sz="1200" dirty="0">
                <a:latin typeface="Tahoma" charset="0"/>
                <a:ea typeface="Times New Roman" charset="0"/>
                <a:cs typeface="Times New Roman" charset="0"/>
              </a:rPr>
              <a:t> Lamarck (1744-1829)</a:t>
            </a:r>
            <a:r>
              <a:rPr lang="en-US" sz="2400" dirty="0">
                <a:latin typeface="Tahoma"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12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1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1" nodeType="clickEffect">
                                  <p:stCondLst>
                                    <p:cond delay="0"/>
                                  </p:stCondLst>
                                  <p:childTnLst>
                                    <p:set>
                                      <p:cBhvr>
                                        <p:cTn id="34" dur="1" fill="hold">
                                          <p:stCondLst>
                                            <p:cond delay="0"/>
                                          </p:stCondLst>
                                        </p:cTn>
                                        <p:tgtEl>
                                          <p:spTgt spid="5123">
                                            <p:txEl>
                                              <p:pRg st="1" end="1"/>
                                            </p:txEl>
                                          </p:spTgt>
                                        </p:tgtEl>
                                        <p:attrNameLst>
                                          <p:attrName>style.visibility</p:attrName>
                                        </p:attrNameLst>
                                      </p:cBhvr>
                                      <p:to>
                                        <p:strVal val="visible"/>
                                      </p:to>
                                    </p:set>
                                    <p:animEffect transition="in" filter="blinds(horizontal)">
                                      <p:cBhvr>
                                        <p:cTn id="35" dur="500"/>
                                        <p:tgtEl>
                                          <p:spTgt spid="512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5123">
                                            <p:txEl>
                                              <p:pRg st="2" end="2"/>
                                            </p:txEl>
                                          </p:spTgt>
                                        </p:tgtEl>
                                        <p:attrNameLst>
                                          <p:attrName>style.visibility</p:attrName>
                                        </p:attrNameLst>
                                      </p:cBhvr>
                                      <p:to>
                                        <p:strVal val="visible"/>
                                      </p:to>
                                    </p:set>
                                    <p:animEffect transition="in" filter="blinds(horizontal)">
                                      <p:cBhvr>
                                        <p:cTn id="40" dur="500"/>
                                        <p:tgtEl>
                                          <p:spTgt spid="512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5123">
                                            <p:txEl>
                                              <p:pRg st="3" end="3"/>
                                            </p:txEl>
                                          </p:spTgt>
                                        </p:tgtEl>
                                        <p:attrNameLst>
                                          <p:attrName>style.visibility</p:attrName>
                                        </p:attrNameLst>
                                      </p:cBhvr>
                                      <p:to>
                                        <p:strVal val="visible"/>
                                      </p:to>
                                    </p:set>
                                    <p:animEffect transition="in" filter="blinds(horizontal)">
                                      <p:cBhvr>
                                        <p:cTn id="45" dur="500"/>
                                        <p:tgtEl>
                                          <p:spTgt spid="512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5123">
                                            <p:txEl>
                                              <p:pRg st="4" end="4"/>
                                            </p:txEl>
                                          </p:spTgt>
                                        </p:tgtEl>
                                        <p:attrNameLst>
                                          <p:attrName>style.visibility</p:attrName>
                                        </p:attrNameLst>
                                      </p:cBhvr>
                                      <p:to>
                                        <p:strVal val="visible"/>
                                      </p:to>
                                    </p:set>
                                    <p:animEffect transition="in" filter="blinds(horizontal)">
                                      <p:cBhvr>
                                        <p:cTn id="50" dur="500"/>
                                        <p:tgtEl>
                                          <p:spTgt spid="512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5123">
                                            <p:txEl>
                                              <p:pRg st="5" end="5"/>
                                            </p:txEl>
                                          </p:spTgt>
                                        </p:tgtEl>
                                        <p:attrNameLst>
                                          <p:attrName>style.visibility</p:attrName>
                                        </p:attrNameLst>
                                      </p:cBhvr>
                                      <p:to>
                                        <p:strVal val="visible"/>
                                      </p:to>
                                    </p:set>
                                    <p:animEffect transition="in" filter="blinds(horizontal)">
                                      <p:cBhvr>
                                        <p:cTn id="55" dur="500"/>
                                        <p:tgtEl>
                                          <p:spTgt spid="512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1" nodeType="clickEffect">
                                  <p:stCondLst>
                                    <p:cond delay="0"/>
                                  </p:stCondLst>
                                  <p:childTnLst>
                                    <p:set>
                                      <p:cBhvr>
                                        <p:cTn id="59" dur="1" fill="hold">
                                          <p:stCondLst>
                                            <p:cond delay="0"/>
                                          </p:stCondLst>
                                        </p:cTn>
                                        <p:tgtEl>
                                          <p:spTgt spid="5123">
                                            <p:txEl>
                                              <p:pRg st="6" end="6"/>
                                            </p:txEl>
                                          </p:spTgt>
                                        </p:tgtEl>
                                        <p:attrNameLst>
                                          <p:attrName>style.visibility</p:attrName>
                                        </p:attrNameLst>
                                      </p:cBhvr>
                                      <p:to>
                                        <p:strVal val="visible"/>
                                      </p:to>
                                    </p:set>
                                    <p:animEffect transition="in" filter="blinds(horizontal)">
                                      <p:cBhvr>
                                        <p:cTn id="60" dur="500"/>
                                        <p:tgtEl>
                                          <p:spTgt spid="512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1" nodeType="clickEffect">
                                  <p:stCondLst>
                                    <p:cond delay="0"/>
                                  </p:stCondLst>
                                  <p:childTnLst>
                                    <p:set>
                                      <p:cBhvr>
                                        <p:cTn id="64" dur="1" fill="hold">
                                          <p:stCondLst>
                                            <p:cond delay="0"/>
                                          </p:stCondLst>
                                        </p:cTn>
                                        <p:tgtEl>
                                          <p:spTgt spid="5123">
                                            <p:txEl>
                                              <p:pRg st="7" end="7"/>
                                            </p:txEl>
                                          </p:spTgt>
                                        </p:tgtEl>
                                        <p:attrNameLst>
                                          <p:attrName>style.visibility</p:attrName>
                                        </p:attrNameLst>
                                      </p:cBhvr>
                                      <p:to>
                                        <p:strVal val="visible"/>
                                      </p:to>
                                    </p:set>
                                    <p:animEffect transition="in" filter="blinds(horizontal)">
                                      <p:cBhvr>
                                        <p:cTn id="65"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P spid="5123" grpId="1"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bg>
      <p:bgPr>
        <a:solidFill>
          <a:srgbClr val="FF3300"/>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tr-TR"/>
              <a:t>Rev 2.0, Mayıs 2010</a:t>
            </a:r>
            <a:endParaRPr lang="tr-TR"/>
          </a:p>
        </p:txBody>
      </p:sp>
      <p:sp>
        <p:nvSpPr>
          <p:cNvPr id="8" name="Slide Number Placeholder 2"/>
          <p:cNvSpPr>
            <a:spLocks noGrp="1"/>
          </p:cNvSpPr>
          <p:nvPr>
            <p:ph type="sldNum" sz="quarter" idx="11"/>
          </p:nvPr>
        </p:nvSpPr>
        <p:spPr/>
        <p:txBody>
          <a:bodyPr/>
          <a:lstStyle/>
          <a:p>
            <a:fld id="{EA6E617F-AA37-9143-B3B8-5020C6284543}" type="slidenum">
              <a:rPr lang="tr-TR"/>
              <a:pPr/>
              <a:t>15</a:t>
            </a:fld>
            <a:endParaRPr lang="tr-TR"/>
          </a:p>
        </p:txBody>
      </p:sp>
      <p:sp>
        <p:nvSpPr>
          <p:cNvPr id="9" name="Footer Placeholder 3"/>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19810" name="Rectangle 2"/>
          <p:cNvSpPr>
            <a:spLocks noGrp="1" noChangeArrowheads="1"/>
          </p:cNvSpPr>
          <p:nvPr>
            <p:ph type="title" idx="4294967295"/>
          </p:nvPr>
        </p:nvSpPr>
        <p:spPr>
          <a:xfrm>
            <a:off x="692150" y="403225"/>
            <a:ext cx="7773988" cy="874713"/>
          </a:xfrm>
          <a:solidFill>
            <a:schemeClr val="bg1"/>
          </a:solidFill>
        </p:spPr>
        <p:txBody>
          <a:bodyPr/>
          <a:lstStyle/>
          <a:p>
            <a:r>
              <a:rPr lang="tr-TR" sz="4000"/>
              <a:t>Darwin Evrimi</a:t>
            </a:r>
            <a:r>
              <a:rPr lang="en-US" sz="4000"/>
              <a:t> </a:t>
            </a:r>
          </a:p>
        </p:txBody>
      </p:sp>
      <p:sp>
        <p:nvSpPr>
          <p:cNvPr id="6147" name="Rectangle 3"/>
          <p:cNvSpPr>
            <a:spLocks noGrp="1" noChangeArrowheads="1"/>
          </p:cNvSpPr>
          <p:nvPr>
            <p:ph type="body" sz="half" idx="4294967295"/>
          </p:nvPr>
        </p:nvSpPr>
        <p:spPr>
          <a:xfrm>
            <a:off x="346075" y="1681163"/>
            <a:ext cx="5957888" cy="4638675"/>
          </a:xfrm>
        </p:spPr>
        <p:txBody>
          <a:bodyPr/>
          <a:lstStyle/>
          <a:p>
            <a:pPr>
              <a:lnSpc>
                <a:spcPct val="90000"/>
              </a:lnSpc>
            </a:pPr>
            <a:r>
              <a:rPr lang="en-US" sz="2400">
                <a:ea typeface="Times New Roman" charset="0"/>
                <a:cs typeface="Times New Roman" charset="0"/>
              </a:rPr>
              <a:t>İlk basım 1859 da; Türlerin Orijini </a:t>
            </a:r>
          </a:p>
          <a:p>
            <a:pPr>
              <a:lnSpc>
                <a:spcPct val="90000"/>
              </a:lnSpc>
            </a:pPr>
            <a:r>
              <a:rPr lang="en-US" sz="2400">
                <a:ea typeface="Times New Roman" charset="0"/>
                <a:cs typeface="Times New Roman" charset="0"/>
              </a:rPr>
              <a:t>Kullandığımız kuram budur. </a:t>
            </a:r>
            <a:r>
              <a:rPr lang="en-US" sz="2400"/>
              <a:t> </a:t>
            </a:r>
          </a:p>
          <a:p>
            <a:pPr>
              <a:lnSpc>
                <a:spcPct val="90000"/>
              </a:lnSpc>
            </a:pPr>
            <a:r>
              <a:rPr lang="en-US" sz="2400">
                <a:ea typeface="Times New Roman" charset="0"/>
                <a:cs typeface="Times New Roman" charset="0"/>
              </a:rPr>
              <a:t>Bir organizmanını genetik yapısının direkt manipulasyonu imkansızdır.</a:t>
            </a:r>
            <a:endParaRPr lang="en-US" sz="2400"/>
          </a:p>
          <a:p>
            <a:pPr>
              <a:lnSpc>
                <a:spcPct val="90000"/>
              </a:lnSpc>
            </a:pPr>
            <a:r>
              <a:rPr lang="en-US" sz="2400">
                <a:ea typeface="Times New Roman" charset="0"/>
                <a:cs typeface="Times New Roman" charset="0"/>
              </a:rPr>
              <a:t>Edinilen karakterler direkt olarak döle aktarılamaz.</a:t>
            </a:r>
          </a:p>
          <a:p>
            <a:pPr>
              <a:lnSpc>
                <a:spcPct val="90000"/>
              </a:lnSpc>
            </a:pPr>
            <a:r>
              <a:rPr lang="en-US" sz="2400">
                <a:ea typeface="Times New Roman" charset="0"/>
                <a:cs typeface="Times New Roman" charset="0"/>
              </a:rPr>
              <a:t>Evrim mekanizması:</a:t>
            </a:r>
          </a:p>
          <a:p>
            <a:pPr lvl="1">
              <a:lnSpc>
                <a:spcPct val="90000"/>
              </a:lnSpc>
            </a:pPr>
            <a:r>
              <a:rPr lang="en-US" sz="2400"/>
              <a:t>Rasgele mutasyonlar yoluyla türlerde genetik varyasyon oluşur.</a:t>
            </a:r>
          </a:p>
          <a:p>
            <a:pPr lvl="1">
              <a:lnSpc>
                <a:spcPct val="90000"/>
              </a:lnSpc>
            </a:pPr>
            <a:r>
              <a:rPr lang="en-US" sz="2400"/>
              <a:t>Doğal seçilim fenotipler üstünde oluşur.</a:t>
            </a:r>
          </a:p>
          <a:p>
            <a:pPr lvl="1">
              <a:lnSpc>
                <a:spcPct val="90000"/>
              </a:lnSpc>
              <a:buFont typeface="Wingdings" charset="2"/>
              <a:buNone/>
            </a:pPr>
            <a:r>
              <a:rPr lang="en-US" sz="2400"/>
              <a:t> </a:t>
            </a:r>
          </a:p>
        </p:txBody>
      </p:sp>
      <p:sp>
        <p:nvSpPr>
          <p:cNvPr id="119812" name="Rectangle 6"/>
          <p:cNvSpPr>
            <a:spLocks noChangeArrowheads="1"/>
          </p:cNvSpPr>
          <p:nvPr/>
        </p:nvSpPr>
        <p:spPr bwMode="auto">
          <a:xfrm>
            <a:off x="4008438" y="2709863"/>
            <a:ext cx="9144000" cy="357187"/>
          </a:xfrm>
          <a:prstGeom prst="rect">
            <a:avLst/>
          </a:prstGeom>
          <a:noFill/>
          <a:ln w="9525">
            <a:noFill/>
            <a:miter lim="800000"/>
            <a:headEnd/>
            <a:tailEnd/>
          </a:ln>
        </p:spPr>
        <p:txBody>
          <a:bodyPr lIns="82058" tIns="41029" rIns="82058" bIns="41029">
            <a:prstTxWarp prst="textNoShape">
              <a:avLst/>
            </a:prstTxWarp>
            <a:spAutoFit/>
          </a:bodyPr>
          <a:lstStyle/>
          <a:p>
            <a:endParaRPr lang="en-US">
              <a:latin typeface="Calibri" charset="0"/>
            </a:endParaRPr>
          </a:p>
        </p:txBody>
      </p:sp>
      <p:pic>
        <p:nvPicPr>
          <p:cNvPr id="6151" name="Picture 7" descr="http://www.lucidcafe.com/library/96feb/96febgifs/darwin1.gif"/>
          <p:cNvPicPr>
            <a:picLocks noGrp="1" noChangeAspect="1" noChangeArrowheads="1"/>
          </p:cNvPicPr>
          <p:nvPr>
            <p:ph type="clipArt" sz="half" idx="4294967295"/>
          </p:nvPr>
        </p:nvPicPr>
        <p:blipFill>
          <a:blip r:embed="rId3" r:link="rId4"/>
          <a:srcRect/>
          <a:stretch>
            <a:fillRect/>
          </a:stretch>
        </p:blipFill>
        <p:spPr>
          <a:xfrm>
            <a:off x="6303963" y="1882775"/>
            <a:ext cx="2135187" cy="2590800"/>
          </a:xfrm>
        </p:spPr>
      </p:pic>
      <p:sp>
        <p:nvSpPr>
          <p:cNvPr id="119814" name="Text Box 8"/>
          <p:cNvSpPr txBox="1">
            <a:spLocks noChangeArrowheads="1"/>
          </p:cNvSpPr>
          <p:nvPr/>
        </p:nvSpPr>
        <p:spPr bwMode="auto">
          <a:xfrm>
            <a:off x="6511925" y="4505325"/>
            <a:ext cx="1870075" cy="250825"/>
          </a:xfrm>
          <a:prstGeom prst="rect">
            <a:avLst/>
          </a:prstGeom>
          <a:noFill/>
          <a:ln w="9525">
            <a:noFill/>
            <a:miter lim="800000"/>
            <a:headEnd/>
            <a:tailEnd/>
          </a:ln>
        </p:spPr>
        <p:txBody>
          <a:bodyPr lIns="82058" tIns="41029" rIns="82058" bIns="41029">
            <a:prstTxWarp prst="textNoShape">
              <a:avLst/>
            </a:prstTxWarp>
            <a:spAutoFit/>
          </a:bodyPr>
          <a:lstStyle/>
          <a:p>
            <a:pPr algn="ctr">
              <a:spcBef>
                <a:spcPct val="50000"/>
              </a:spcBef>
            </a:pPr>
            <a:r>
              <a:rPr lang="en-US" sz="1100">
                <a:latin typeface="Calibri" charset="0"/>
                <a:ea typeface="Times New Roman" charset="0"/>
                <a:cs typeface="Times New Roman" charset="0"/>
              </a:rPr>
              <a:t>Charles Darwin (1809-82)</a:t>
            </a:r>
            <a:r>
              <a:rPr lang="en-US" sz="1100">
                <a:latin typeface="Calibri"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147">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bg>
      <p:bgPr>
        <a:solidFill>
          <a:srgbClr val="FF3300"/>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tr-TR"/>
              <a:t>Rev 2.0, Mayıs 2010</a:t>
            </a:r>
            <a:endParaRPr lang="tr-TR"/>
          </a:p>
        </p:txBody>
      </p:sp>
      <p:sp>
        <p:nvSpPr>
          <p:cNvPr id="8" name="Slide Number Placeholder 2"/>
          <p:cNvSpPr>
            <a:spLocks noGrp="1"/>
          </p:cNvSpPr>
          <p:nvPr>
            <p:ph type="sldNum" sz="quarter" idx="11"/>
          </p:nvPr>
        </p:nvSpPr>
        <p:spPr/>
        <p:txBody>
          <a:bodyPr/>
          <a:lstStyle/>
          <a:p>
            <a:fld id="{54804CE9-054E-E643-ACFE-18C9E90119A9}" type="slidenum">
              <a:rPr lang="tr-TR"/>
              <a:pPr/>
              <a:t>16</a:t>
            </a:fld>
            <a:endParaRPr lang="tr-TR"/>
          </a:p>
        </p:txBody>
      </p:sp>
      <p:sp>
        <p:nvSpPr>
          <p:cNvPr id="9" name="Footer Placeholder 3"/>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21858" name="Rectangle 2"/>
          <p:cNvSpPr>
            <a:spLocks noGrp="1" noChangeArrowheads="1"/>
          </p:cNvSpPr>
          <p:nvPr>
            <p:ph type="title" idx="4294967295"/>
          </p:nvPr>
        </p:nvSpPr>
        <p:spPr>
          <a:xfrm>
            <a:off x="762000" y="469900"/>
            <a:ext cx="7772400" cy="803275"/>
          </a:xfrm>
          <a:solidFill>
            <a:schemeClr val="bg1"/>
          </a:solidFill>
        </p:spPr>
        <p:txBody>
          <a:bodyPr/>
          <a:lstStyle/>
          <a:p>
            <a:r>
              <a:rPr lang="tr-TR" sz="4000" b="0">
                <a:latin typeface="Arial" charset="0"/>
              </a:rPr>
              <a:t>Baldwin Evrimi</a:t>
            </a:r>
            <a:endParaRPr lang="en-US" sz="4000"/>
          </a:p>
        </p:txBody>
      </p:sp>
      <p:sp>
        <p:nvSpPr>
          <p:cNvPr id="7171" name="Rectangle 3"/>
          <p:cNvSpPr>
            <a:spLocks noGrp="1" noChangeArrowheads="1"/>
          </p:cNvSpPr>
          <p:nvPr>
            <p:ph type="body" sz="half" idx="4294967295"/>
          </p:nvPr>
        </p:nvSpPr>
        <p:spPr>
          <a:xfrm>
            <a:off x="554038" y="1747838"/>
            <a:ext cx="6165850" cy="4348162"/>
          </a:xfrm>
        </p:spPr>
        <p:txBody>
          <a:bodyPr>
            <a:normAutofit/>
          </a:bodyPr>
          <a:lstStyle/>
          <a:p>
            <a:pPr>
              <a:lnSpc>
                <a:spcPct val="90000"/>
              </a:lnSpc>
            </a:pPr>
            <a:r>
              <a:rPr lang="en-US" sz="2400">
                <a:ea typeface="Times New Roman" charset="0"/>
                <a:cs typeface="Times New Roman" charset="0"/>
              </a:rPr>
              <a:t>1896 da yayımlandı; “Evrimde Yeni Bir Faktör”</a:t>
            </a:r>
            <a:r>
              <a:rPr lang="en-US" sz="2400"/>
              <a:t> </a:t>
            </a:r>
          </a:p>
          <a:p>
            <a:pPr>
              <a:lnSpc>
                <a:spcPct val="90000"/>
              </a:lnSpc>
            </a:pPr>
            <a:r>
              <a:rPr lang="en-US" sz="2400">
                <a:ea typeface="Times New Roman" charset="0"/>
                <a:cs typeface="Times New Roman" charset="0"/>
              </a:rPr>
              <a:t>1986 da bağımsız olarak Baldwin, Morgan ve Osborn tarafından ortaya atıldı. </a:t>
            </a:r>
            <a:endParaRPr lang="en-US" sz="2400"/>
          </a:p>
          <a:p>
            <a:pPr>
              <a:lnSpc>
                <a:spcPct val="90000"/>
              </a:lnSpc>
            </a:pPr>
            <a:r>
              <a:rPr lang="en-US" sz="2400">
                <a:ea typeface="Times New Roman" charset="0"/>
                <a:cs typeface="Times New Roman" charset="0"/>
              </a:rPr>
              <a:t>Burada yeni faktör= fenotipik esneklik: bir organizmanın hayatı sürecinde çevresine uyum sağlama becerisi</a:t>
            </a:r>
          </a:p>
          <a:p>
            <a:pPr lvl="1">
              <a:lnSpc>
                <a:spcPct val="90000"/>
              </a:lnSpc>
            </a:pPr>
            <a:r>
              <a:rPr lang="en-US" sz="2000">
                <a:ea typeface="Times New Roman" charset="0"/>
                <a:cs typeface="Times New Roman" charset="0"/>
              </a:rPr>
              <a:t>Örnekler: öğrenme becerisi, egzersizle kas gücünü arttırmak, güneş ışığına maruz kalma ile bronzlaşma</a:t>
            </a:r>
          </a:p>
          <a:p>
            <a:pPr>
              <a:lnSpc>
                <a:spcPct val="90000"/>
              </a:lnSpc>
            </a:pPr>
            <a:endParaRPr lang="en-US" sz="2400">
              <a:ea typeface="Times New Roman" charset="0"/>
              <a:cs typeface="Times New Roman" charset="0"/>
            </a:endParaRPr>
          </a:p>
        </p:txBody>
      </p:sp>
      <p:sp>
        <p:nvSpPr>
          <p:cNvPr id="121860" name="Rectangle 6"/>
          <p:cNvSpPr>
            <a:spLocks noChangeArrowheads="1"/>
          </p:cNvSpPr>
          <p:nvPr/>
        </p:nvSpPr>
        <p:spPr bwMode="auto">
          <a:xfrm>
            <a:off x="4073525" y="2719388"/>
            <a:ext cx="9144000" cy="357187"/>
          </a:xfrm>
          <a:prstGeom prst="rect">
            <a:avLst/>
          </a:prstGeom>
          <a:noFill/>
          <a:ln w="9525">
            <a:noFill/>
            <a:miter lim="800000"/>
            <a:headEnd/>
            <a:tailEnd/>
          </a:ln>
        </p:spPr>
        <p:txBody>
          <a:bodyPr lIns="82058" tIns="41029" rIns="82058" bIns="41029">
            <a:prstTxWarp prst="textNoShape">
              <a:avLst/>
            </a:prstTxWarp>
            <a:spAutoFit/>
          </a:bodyPr>
          <a:lstStyle/>
          <a:p>
            <a:endParaRPr lang="en-US">
              <a:latin typeface="Calibri" charset="0"/>
            </a:endParaRPr>
          </a:p>
        </p:txBody>
      </p:sp>
      <p:pic>
        <p:nvPicPr>
          <p:cNvPr id="7175" name="Picture 7" descr="baldwin3"/>
          <p:cNvPicPr>
            <a:picLocks noGrp="1" noChangeAspect="1" noChangeArrowheads="1"/>
          </p:cNvPicPr>
          <p:nvPr>
            <p:ph type="clipArt" sz="half" idx="4294967295"/>
          </p:nvPr>
        </p:nvPicPr>
        <p:blipFill>
          <a:blip r:embed="rId3"/>
          <a:srcRect/>
          <a:stretch>
            <a:fillRect/>
          </a:stretch>
        </p:blipFill>
        <p:spPr>
          <a:xfrm>
            <a:off x="6719888" y="1747838"/>
            <a:ext cx="1768475" cy="2524125"/>
          </a:xfrm>
        </p:spPr>
      </p:pic>
      <p:sp>
        <p:nvSpPr>
          <p:cNvPr id="121862" name="Text Box 8"/>
          <p:cNvSpPr txBox="1">
            <a:spLocks noChangeArrowheads="1"/>
          </p:cNvSpPr>
          <p:nvPr/>
        </p:nvSpPr>
        <p:spPr bwMode="auto">
          <a:xfrm>
            <a:off x="6858000" y="4706938"/>
            <a:ext cx="1593850" cy="419100"/>
          </a:xfrm>
          <a:prstGeom prst="rect">
            <a:avLst/>
          </a:prstGeom>
          <a:noFill/>
          <a:ln w="9525">
            <a:noFill/>
            <a:miter lim="800000"/>
            <a:headEnd/>
            <a:tailEnd/>
          </a:ln>
        </p:spPr>
        <p:txBody>
          <a:bodyPr lIns="82058" tIns="41029" rIns="82058" bIns="41029">
            <a:prstTxWarp prst="textNoShape">
              <a:avLst/>
            </a:prstTxWarp>
            <a:spAutoFit/>
          </a:bodyPr>
          <a:lstStyle/>
          <a:p>
            <a:pPr algn="ctr">
              <a:spcBef>
                <a:spcPct val="50000"/>
              </a:spcBef>
            </a:pPr>
            <a:r>
              <a:rPr lang="de-DE" sz="1100">
                <a:latin typeface="Calibri" charset="0"/>
                <a:ea typeface="Times New Roman" charset="0"/>
                <a:cs typeface="Times New Roman" charset="0"/>
              </a:rPr>
              <a:t>James Mark Baldwin (1861-1934)</a:t>
            </a:r>
            <a:r>
              <a:rPr lang="en-US">
                <a:latin typeface="Calibri"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bg>
      <p:bgPr>
        <a:solidFill>
          <a:srgbClr val="FF3300"/>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tr-TR"/>
              <a:t>Rev 2.0, Mayıs 2010</a:t>
            </a:r>
            <a:endParaRPr lang="tr-TR"/>
          </a:p>
        </p:txBody>
      </p:sp>
      <p:sp>
        <p:nvSpPr>
          <p:cNvPr id="5" name="Slide Number Placeholder 2"/>
          <p:cNvSpPr>
            <a:spLocks noGrp="1"/>
          </p:cNvSpPr>
          <p:nvPr>
            <p:ph type="sldNum" sz="quarter" idx="11"/>
          </p:nvPr>
        </p:nvSpPr>
        <p:spPr/>
        <p:txBody>
          <a:bodyPr/>
          <a:lstStyle/>
          <a:p>
            <a:fld id="{2AA34C56-EDAC-F64E-A190-71A375EC4505}" type="slidenum">
              <a:rPr lang="tr-TR"/>
              <a:pPr/>
              <a:t>17</a:t>
            </a:fld>
            <a:endParaRPr lang="tr-TR"/>
          </a:p>
        </p:txBody>
      </p:sp>
      <p:sp>
        <p:nvSpPr>
          <p:cNvPr id="6" name="Footer Placeholder 3"/>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23906" name="Rectangle 2"/>
          <p:cNvSpPr>
            <a:spLocks noGrp="1" noChangeArrowheads="1"/>
          </p:cNvSpPr>
          <p:nvPr>
            <p:ph type="title" idx="4294967295"/>
          </p:nvPr>
        </p:nvSpPr>
        <p:spPr>
          <a:xfrm>
            <a:off x="777326" y="540948"/>
            <a:ext cx="7826100" cy="1186782"/>
          </a:xfrm>
          <a:solidFill>
            <a:schemeClr val="bg1"/>
          </a:solidFill>
        </p:spPr>
        <p:txBody>
          <a:bodyPr/>
          <a:lstStyle/>
          <a:p>
            <a:r>
              <a:rPr lang="tr-TR" sz="4000" b="0"/>
              <a:t>Baldwin Etkisi </a:t>
            </a:r>
            <a:br>
              <a:rPr lang="tr-TR" sz="4000" b="0"/>
            </a:br>
            <a:r>
              <a:rPr lang="tr-TR" sz="4000" b="0"/>
              <a:t>(</a:t>
            </a:r>
            <a:r>
              <a:rPr lang="en-US" sz="4000" b="0">
                <a:ea typeface="Times New Roman" charset="0"/>
                <a:cs typeface="Times New Roman" charset="0"/>
              </a:rPr>
              <a:t>The Baldwin Effect)</a:t>
            </a:r>
            <a:r>
              <a:rPr lang="en-US" sz="4000" b="0"/>
              <a:t> </a:t>
            </a:r>
          </a:p>
        </p:txBody>
      </p:sp>
      <p:sp>
        <p:nvSpPr>
          <p:cNvPr id="8195" name="Rectangle 3"/>
          <p:cNvSpPr>
            <a:spLocks noGrp="1" noChangeArrowheads="1"/>
          </p:cNvSpPr>
          <p:nvPr>
            <p:ph type="body" idx="4294967295"/>
          </p:nvPr>
        </p:nvSpPr>
        <p:spPr>
          <a:xfrm>
            <a:off x="446088" y="1776413"/>
            <a:ext cx="8229600" cy="4525962"/>
          </a:xfrm>
        </p:spPr>
        <p:txBody>
          <a:bodyPr/>
          <a:lstStyle/>
          <a:p>
            <a:pPr>
              <a:lnSpc>
                <a:spcPct val="90000"/>
              </a:lnSpc>
            </a:pPr>
            <a:r>
              <a:rPr lang="en-US" sz="2500">
                <a:ea typeface="Times New Roman" charset="0"/>
                <a:cs typeface="Times New Roman" charset="0"/>
              </a:rPr>
              <a:t>İki uyumsal sürecin arasındaki etkileşimden doğan bir etki kümesi:</a:t>
            </a:r>
          </a:p>
          <a:p>
            <a:pPr lvl="1">
              <a:lnSpc>
                <a:spcPct val="90000"/>
              </a:lnSpc>
            </a:pPr>
            <a:r>
              <a:rPr lang="en-US" sz="2100">
                <a:ea typeface="Times New Roman" charset="0"/>
                <a:cs typeface="Times New Roman" charset="0"/>
              </a:rPr>
              <a:t>populasyonların genotipik evrimi (küresel arama)</a:t>
            </a:r>
          </a:p>
          <a:p>
            <a:pPr lvl="1">
              <a:lnSpc>
                <a:spcPct val="90000"/>
              </a:lnSpc>
            </a:pPr>
            <a:r>
              <a:rPr lang="en-US" sz="2100">
                <a:ea typeface="Times New Roman" charset="0"/>
                <a:cs typeface="Times New Roman" charset="0"/>
              </a:rPr>
              <a:t>bireysel organizmanın fenotipik esnekliğii (yerel arama)</a:t>
            </a:r>
          </a:p>
          <a:p>
            <a:pPr>
              <a:lnSpc>
                <a:spcPct val="90000"/>
              </a:lnSpc>
            </a:pPr>
            <a:r>
              <a:rPr lang="en-US" sz="2500">
                <a:ea typeface="Times New Roman" charset="0"/>
                <a:cs typeface="Times New Roman" charset="0"/>
              </a:rPr>
              <a:t>Ömürboyu öğrenmenin  faydası ve maliyeti ile alakalıdır.</a:t>
            </a:r>
          </a:p>
          <a:p>
            <a:pPr>
              <a:lnSpc>
                <a:spcPct val="90000"/>
              </a:lnSpc>
            </a:pPr>
            <a:r>
              <a:rPr lang="en-US" sz="2500">
                <a:ea typeface="Times New Roman" charset="0"/>
                <a:cs typeface="Times New Roman" charset="0"/>
              </a:rPr>
              <a:t>Ömürboyu öğrenme, evrimleşen bir populasyonun genetik kompozisyonunu değistirebilir.</a:t>
            </a:r>
          </a:p>
          <a:p>
            <a:pPr>
              <a:lnSpc>
                <a:spcPct val="90000"/>
              </a:lnSpc>
            </a:pPr>
            <a:endParaRPr lang="en-US" sz="250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bg>
      <p:bgPr>
        <a:solidFill>
          <a:srgbClr val="FF3300"/>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tr-TR"/>
              <a:t>Rev 2.0, Mayıs 2010</a:t>
            </a:r>
            <a:endParaRPr lang="tr-TR"/>
          </a:p>
        </p:txBody>
      </p:sp>
      <p:sp>
        <p:nvSpPr>
          <p:cNvPr id="6" name="Slide Number Placeholder 5"/>
          <p:cNvSpPr>
            <a:spLocks noGrp="1"/>
          </p:cNvSpPr>
          <p:nvPr>
            <p:ph type="sldNum" sz="quarter" idx="11"/>
          </p:nvPr>
        </p:nvSpPr>
        <p:spPr/>
        <p:txBody>
          <a:bodyPr/>
          <a:lstStyle/>
          <a:p>
            <a:fld id="{2E916433-51A3-FD45-9A35-4C43FC866A88}" type="slidenum">
              <a:rPr lang="tr-TR"/>
              <a:pPr/>
              <a:t>18</a:t>
            </a:fld>
            <a:endParaRPr lang="tr-TR"/>
          </a:p>
        </p:txBody>
      </p:sp>
      <p:sp>
        <p:nvSpPr>
          <p:cNvPr id="7" name="Footer Placeholder 6"/>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25954" name="Rectangle 2"/>
          <p:cNvSpPr>
            <a:spLocks noGrp="1" noRot="1" noChangeArrowheads="1"/>
          </p:cNvSpPr>
          <p:nvPr>
            <p:ph type="title"/>
          </p:nvPr>
        </p:nvSpPr>
        <p:spPr/>
        <p:txBody>
          <a:bodyPr/>
          <a:lstStyle/>
          <a:p>
            <a:r>
              <a:rPr lang="tr-TR" sz="4000" b="0"/>
              <a:t>Baldwin Etkisi </a:t>
            </a:r>
            <a:br>
              <a:rPr lang="tr-TR" sz="4000" b="0"/>
            </a:br>
            <a:r>
              <a:rPr lang="tr-TR" sz="4000" b="0"/>
              <a:t>(</a:t>
            </a:r>
            <a:r>
              <a:rPr lang="en-US" sz="4000" b="0">
                <a:ea typeface="Times New Roman" charset="0"/>
                <a:cs typeface="Times New Roman" charset="0"/>
              </a:rPr>
              <a:t>The Baldwin Effect)</a:t>
            </a:r>
          </a:p>
        </p:txBody>
      </p:sp>
      <p:sp>
        <p:nvSpPr>
          <p:cNvPr id="9219" name="Rectangle 3"/>
          <p:cNvSpPr>
            <a:spLocks noGrp="1" noChangeArrowheads="1"/>
          </p:cNvSpPr>
          <p:nvPr>
            <p:ph type="body" sz="half" idx="1"/>
          </p:nvPr>
        </p:nvSpPr>
        <p:spPr/>
        <p:txBody>
          <a:bodyPr/>
          <a:lstStyle/>
          <a:p>
            <a:r>
              <a:rPr lang="en-US" dirty="0" err="1">
                <a:ea typeface="Times New Roman" charset="0"/>
                <a:cs typeface="Times New Roman" charset="0"/>
              </a:rPr>
              <a:t>Varsayım</a:t>
            </a:r>
            <a:r>
              <a:rPr lang="en-US" dirty="0">
                <a:ea typeface="Times New Roman" charset="0"/>
                <a:cs typeface="Times New Roman" charset="0"/>
              </a:rPr>
              <a:t> </a:t>
            </a:r>
            <a:r>
              <a:rPr lang="en-US" dirty="0" err="1">
                <a:ea typeface="Times New Roman" charset="0"/>
                <a:cs typeface="Times New Roman" charset="0"/>
              </a:rPr>
              <a:t>örnekleri</a:t>
            </a:r>
            <a:r>
              <a:rPr lang="en-US" dirty="0">
                <a:ea typeface="Times New Roman" charset="0"/>
                <a:cs typeface="Times New Roman" charset="0"/>
              </a:rPr>
              <a:t>:</a:t>
            </a:r>
            <a:r>
              <a:rPr lang="en-US" dirty="0"/>
              <a:t> </a:t>
            </a:r>
          </a:p>
          <a:p>
            <a:pPr lvl="1"/>
            <a:r>
              <a:rPr lang="en-US" dirty="0" err="1" smtClean="0">
                <a:ea typeface="Times New Roman" charset="0"/>
                <a:cs typeface="Times New Roman" charset="0"/>
              </a:rPr>
              <a:t>kuş</a:t>
            </a:r>
            <a:r>
              <a:rPr lang="en-US" dirty="0" smtClean="0">
                <a:ea typeface="Times New Roman" charset="0"/>
                <a:cs typeface="Times New Roman" charset="0"/>
              </a:rPr>
              <a:t> </a:t>
            </a:r>
            <a:r>
              <a:rPr lang="en-US" dirty="0" err="1">
                <a:ea typeface="Times New Roman" charset="0"/>
                <a:cs typeface="Times New Roman" charset="0"/>
              </a:rPr>
              <a:t>şakıması</a:t>
            </a:r>
            <a:r>
              <a:rPr lang="en-US" dirty="0">
                <a:ea typeface="Times New Roman" charset="0"/>
                <a:cs typeface="Times New Roman" charset="0"/>
              </a:rPr>
              <a:t>  (Simpson 1953)</a:t>
            </a:r>
            <a:r>
              <a:rPr lang="en-US" dirty="0"/>
              <a:t> </a:t>
            </a:r>
          </a:p>
          <a:p>
            <a:pPr lvl="1"/>
            <a:r>
              <a:rPr lang="en-US" dirty="0" err="1">
                <a:ea typeface="Times New Roman" charset="0"/>
                <a:cs typeface="Times New Roman" charset="0"/>
              </a:rPr>
              <a:t>insan</a:t>
            </a:r>
            <a:r>
              <a:rPr lang="en-US" dirty="0">
                <a:ea typeface="Times New Roman" charset="0"/>
                <a:cs typeface="Times New Roman" charset="0"/>
              </a:rPr>
              <a:t> </a:t>
            </a:r>
            <a:r>
              <a:rPr lang="en-US" dirty="0" err="1">
                <a:ea typeface="Times New Roman" charset="0"/>
                <a:cs typeface="Times New Roman" charset="0"/>
              </a:rPr>
              <a:t>dil</a:t>
            </a:r>
            <a:r>
              <a:rPr lang="en-US" dirty="0">
                <a:ea typeface="Times New Roman" charset="0"/>
                <a:cs typeface="Times New Roman" charset="0"/>
              </a:rPr>
              <a:t> </a:t>
            </a:r>
            <a:r>
              <a:rPr lang="en-US" dirty="0" err="1">
                <a:ea typeface="Times New Roman" charset="0"/>
                <a:cs typeface="Times New Roman" charset="0"/>
              </a:rPr>
              <a:t>kapasitesi</a:t>
            </a:r>
            <a:r>
              <a:rPr lang="en-US" dirty="0">
                <a:ea typeface="Times New Roman" charset="0"/>
                <a:cs typeface="Times New Roman" charset="0"/>
              </a:rPr>
              <a:t> (Pinker </a:t>
            </a:r>
            <a:r>
              <a:rPr lang="en-US" dirty="0" err="1">
                <a:ea typeface="Times New Roman" charset="0"/>
                <a:cs typeface="Times New Roman" charset="0"/>
              </a:rPr>
              <a:t>ve</a:t>
            </a:r>
            <a:r>
              <a:rPr lang="en-US" dirty="0">
                <a:ea typeface="Times New Roman" charset="0"/>
                <a:cs typeface="Times New Roman" charset="0"/>
              </a:rPr>
              <a:t> Bloom 1990, Deacon 1997)</a:t>
            </a:r>
            <a:r>
              <a:rPr lang="en-US" dirty="0"/>
              <a:t> </a:t>
            </a:r>
          </a:p>
          <a:p>
            <a:pPr lvl="1"/>
            <a:r>
              <a:rPr lang="en-US" dirty="0" err="1">
                <a:ea typeface="Times New Roman" charset="0"/>
                <a:cs typeface="Times New Roman" charset="0"/>
              </a:rPr>
              <a:t>bilinç</a:t>
            </a:r>
            <a:r>
              <a:rPr lang="en-US" dirty="0">
                <a:ea typeface="Times New Roman" charset="0"/>
                <a:cs typeface="Times New Roman" charset="0"/>
              </a:rPr>
              <a:t> </a:t>
            </a:r>
            <a:r>
              <a:rPr lang="en-US" dirty="0" err="1">
                <a:ea typeface="Times New Roman" charset="0"/>
                <a:cs typeface="Times New Roman" charset="0"/>
              </a:rPr>
              <a:t>ve</a:t>
            </a:r>
            <a:r>
              <a:rPr lang="en-US" dirty="0">
                <a:ea typeface="Times New Roman" charset="0"/>
                <a:cs typeface="Times New Roman" charset="0"/>
              </a:rPr>
              <a:t> </a:t>
            </a:r>
            <a:r>
              <a:rPr lang="en-US" dirty="0" err="1">
                <a:ea typeface="Times New Roman" charset="0"/>
                <a:cs typeface="Times New Roman" charset="0"/>
              </a:rPr>
              <a:t>zeka</a:t>
            </a:r>
            <a:r>
              <a:rPr lang="en-US" dirty="0">
                <a:ea typeface="Times New Roman" charset="0"/>
                <a:cs typeface="Times New Roman" charset="0"/>
              </a:rPr>
              <a:t> (Dennett 1991, 1995)</a:t>
            </a:r>
          </a:p>
        </p:txBody>
      </p:sp>
      <p:sp>
        <p:nvSpPr>
          <p:cNvPr id="9220" name="Rectangle 4"/>
          <p:cNvSpPr>
            <a:spLocks noGrp="1" noChangeArrowheads="1"/>
          </p:cNvSpPr>
          <p:nvPr>
            <p:ph type="body" sz="half" idx="2"/>
          </p:nvPr>
        </p:nvSpPr>
        <p:spPr/>
        <p:txBody>
          <a:bodyPr/>
          <a:lstStyle/>
          <a:p>
            <a:pPr>
              <a:lnSpc>
                <a:spcPct val="90000"/>
              </a:lnSpc>
            </a:pPr>
            <a:r>
              <a:rPr lang="en-US" dirty="0" err="1">
                <a:ea typeface="Times New Roman" charset="0"/>
                <a:cs typeface="Times New Roman" charset="0"/>
              </a:rPr>
              <a:t>Öğrenme</a:t>
            </a:r>
            <a:r>
              <a:rPr lang="en-US" dirty="0">
                <a:ea typeface="Times New Roman" charset="0"/>
                <a:cs typeface="Times New Roman" charset="0"/>
              </a:rPr>
              <a:t> </a:t>
            </a:r>
            <a:r>
              <a:rPr lang="en-US" dirty="0" err="1">
                <a:ea typeface="Times New Roman" charset="0"/>
                <a:cs typeface="Times New Roman" charset="0"/>
              </a:rPr>
              <a:t>kapasitesi</a:t>
            </a:r>
            <a:r>
              <a:rPr lang="en-US" dirty="0">
                <a:ea typeface="Times New Roman" charset="0"/>
                <a:cs typeface="Times New Roman" charset="0"/>
              </a:rPr>
              <a:t> </a:t>
            </a:r>
            <a:r>
              <a:rPr lang="en-US" dirty="0" err="1">
                <a:ea typeface="Times New Roman" charset="0"/>
                <a:cs typeface="Times New Roman" charset="0"/>
              </a:rPr>
              <a:t>sonuçta</a:t>
            </a:r>
            <a:r>
              <a:rPr lang="en-US" dirty="0">
                <a:ea typeface="Times New Roman" charset="0"/>
                <a:cs typeface="Times New Roman" charset="0"/>
              </a:rPr>
              <a:t> </a:t>
            </a:r>
            <a:r>
              <a:rPr lang="en-US" dirty="0" err="1">
                <a:ea typeface="Times New Roman" charset="0"/>
                <a:cs typeface="Times New Roman" charset="0"/>
              </a:rPr>
              <a:t>genetik</a:t>
            </a:r>
            <a:r>
              <a:rPr lang="en-US" dirty="0">
                <a:ea typeface="Times New Roman" charset="0"/>
                <a:cs typeface="Times New Roman" charset="0"/>
              </a:rPr>
              <a:t> </a:t>
            </a:r>
            <a:r>
              <a:rPr lang="en-US" dirty="0" err="1">
                <a:ea typeface="Times New Roman" charset="0"/>
                <a:cs typeface="Times New Roman" charset="0"/>
              </a:rPr>
              <a:t>olarak</a:t>
            </a:r>
            <a:r>
              <a:rPr lang="en-US" dirty="0">
                <a:ea typeface="Times New Roman" charset="0"/>
                <a:cs typeface="Times New Roman" charset="0"/>
              </a:rPr>
              <a:t> </a:t>
            </a:r>
            <a:r>
              <a:rPr lang="en-US" dirty="0" err="1">
                <a:ea typeface="Times New Roman" charset="0"/>
                <a:cs typeface="Times New Roman" charset="0"/>
              </a:rPr>
              <a:t>kodlanır</a:t>
            </a:r>
            <a:r>
              <a:rPr lang="en-US" dirty="0">
                <a:ea typeface="Times New Roman" charset="0"/>
                <a:cs typeface="Times New Roman" charset="0"/>
              </a:rPr>
              <a:t> </a:t>
            </a:r>
            <a:r>
              <a:rPr lang="en-US" dirty="0" err="1">
                <a:ea typeface="Times New Roman" charset="0"/>
                <a:cs typeface="Times New Roman" charset="0"/>
                <a:sym typeface="Wingdings" charset="2"/>
              </a:rPr>
              <a:t></a:t>
            </a:r>
            <a:r>
              <a:rPr lang="en-US" dirty="0">
                <a:ea typeface="Times New Roman" charset="0"/>
                <a:cs typeface="Times New Roman" charset="0"/>
              </a:rPr>
              <a:t> </a:t>
            </a:r>
            <a:r>
              <a:rPr lang="en-US" dirty="0" err="1" smtClean="0">
                <a:ea typeface="Times New Roman" charset="0"/>
                <a:cs typeface="Times New Roman" charset="0"/>
              </a:rPr>
              <a:t>Lamarck’sal</a:t>
            </a:r>
            <a:r>
              <a:rPr lang="en-US" dirty="0" smtClean="0">
                <a:ea typeface="Times New Roman" charset="0"/>
                <a:cs typeface="Times New Roman" charset="0"/>
              </a:rPr>
              <a:t> </a:t>
            </a:r>
            <a:r>
              <a:rPr lang="en-US" dirty="0" err="1">
                <a:ea typeface="Times New Roman" charset="0"/>
                <a:cs typeface="Times New Roman" charset="0"/>
              </a:rPr>
              <a:t>süreci</a:t>
            </a:r>
            <a:r>
              <a:rPr lang="en-US" dirty="0">
                <a:ea typeface="Times New Roman" charset="0"/>
                <a:cs typeface="Times New Roman" charset="0"/>
              </a:rPr>
              <a:t> </a:t>
            </a:r>
            <a:r>
              <a:rPr lang="en-US" dirty="0" err="1">
                <a:ea typeface="Times New Roman" charset="0"/>
                <a:cs typeface="Times New Roman" charset="0"/>
              </a:rPr>
              <a:t>andırır</a:t>
            </a:r>
            <a:r>
              <a:rPr lang="en-US" dirty="0">
                <a:ea typeface="Times New Roman" charset="0"/>
                <a:cs typeface="Times New Roman" charset="0"/>
              </a:rPr>
              <a:t>.</a:t>
            </a:r>
            <a:endParaRPr lang="en-US" dirty="0"/>
          </a:p>
          <a:p>
            <a:pPr>
              <a:lnSpc>
                <a:spcPct val="90000"/>
              </a:lnSpc>
            </a:pPr>
            <a:r>
              <a:rPr lang="en-US" dirty="0" err="1">
                <a:ea typeface="Times New Roman" charset="0"/>
                <a:cs typeface="Times New Roman" charset="0"/>
              </a:rPr>
              <a:t>Darwinsel</a:t>
            </a:r>
            <a:r>
              <a:rPr lang="en-US" dirty="0">
                <a:ea typeface="Times New Roman" charset="0"/>
                <a:cs typeface="Times New Roman" charset="0"/>
              </a:rPr>
              <a:t> </a:t>
            </a:r>
            <a:r>
              <a:rPr lang="en-US" dirty="0" err="1">
                <a:ea typeface="Times New Roman" charset="0"/>
                <a:cs typeface="Times New Roman" charset="0"/>
              </a:rPr>
              <a:t>mekanizmadaki</a:t>
            </a:r>
            <a:r>
              <a:rPr lang="en-US" dirty="0">
                <a:ea typeface="Times New Roman" charset="0"/>
                <a:cs typeface="Times New Roman" charset="0"/>
              </a:rPr>
              <a:t> </a:t>
            </a:r>
            <a:r>
              <a:rPr lang="en-US" dirty="0" err="1">
                <a:ea typeface="Times New Roman" charset="0"/>
                <a:cs typeface="Times New Roman" charset="0"/>
              </a:rPr>
              <a:t>özelliklerin</a:t>
            </a:r>
            <a:r>
              <a:rPr lang="en-US" dirty="0">
                <a:ea typeface="Times New Roman" charset="0"/>
                <a:cs typeface="Times New Roman" charset="0"/>
              </a:rPr>
              <a:t> </a:t>
            </a:r>
            <a:r>
              <a:rPr lang="en-US" dirty="0" err="1">
                <a:ea typeface="Times New Roman" charset="0"/>
                <a:cs typeface="Times New Roman" charset="0"/>
              </a:rPr>
              <a:t>kalıtımı</a:t>
            </a:r>
            <a:r>
              <a:rPr lang="en-US" dirty="0">
                <a:ea typeface="Times New Roman" charset="0"/>
                <a:cs typeface="Times New Roman" charset="0"/>
              </a:rPr>
              <a:t> </a:t>
            </a:r>
            <a:r>
              <a:rPr lang="en-US" dirty="0" err="1">
                <a:ea typeface="Times New Roman" charset="0"/>
                <a:cs typeface="Times New Roman" charset="0"/>
              </a:rPr>
              <a:t>ile</a:t>
            </a:r>
            <a:r>
              <a:rPr lang="en-US" dirty="0">
                <a:ea typeface="Times New Roman" charset="0"/>
                <a:cs typeface="Times New Roman" charset="0"/>
              </a:rPr>
              <a:t> </a:t>
            </a:r>
            <a:r>
              <a:rPr lang="en-US" dirty="0" err="1">
                <a:ea typeface="Times New Roman" charset="0"/>
                <a:cs typeface="Times New Roman" charset="0"/>
              </a:rPr>
              <a:t>uyumludur</a:t>
            </a:r>
            <a:r>
              <a:rPr lang="en-US" dirty="0">
                <a:ea typeface="Times New Roman" charset="0"/>
                <a:cs typeface="Times New Roman" charset="0"/>
              </a:rPr>
              <a:t>.</a:t>
            </a:r>
          </a:p>
          <a:p>
            <a:pPr>
              <a:lnSpc>
                <a:spcPct val="90000"/>
              </a:lnSpc>
              <a:buFont typeface="Wingdings" charset="2"/>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i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ox(in)">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ox(in)">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ox(in)">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20">
                                            <p:txEl>
                                              <p:pRg st="0" end="0"/>
                                            </p:txEl>
                                          </p:spTgt>
                                        </p:tgtEl>
                                        <p:attrNameLst>
                                          <p:attrName>style.visibility</p:attrName>
                                        </p:attrNameLst>
                                      </p:cBhvr>
                                      <p:to>
                                        <p:strVal val="visible"/>
                                      </p:to>
                                    </p:set>
                                    <p:animEffect transition="in" filter="box(in)">
                                      <p:cBhvr>
                                        <p:cTn id="27" dur="500"/>
                                        <p:tgtEl>
                                          <p:spTgt spid="92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20">
                                            <p:txEl>
                                              <p:pRg st="1" end="1"/>
                                            </p:txEl>
                                          </p:spTgt>
                                        </p:tgtEl>
                                        <p:attrNameLst>
                                          <p:attrName>style.visibility</p:attrName>
                                        </p:attrNameLst>
                                      </p:cBhvr>
                                      <p:to>
                                        <p:strVal val="visible"/>
                                      </p:to>
                                    </p:set>
                                    <p:animEffect transition="in" filter="box(in)">
                                      <p:cBhvr>
                                        <p:cTn id="32" dur="500"/>
                                        <p:tgtEl>
                                          <p:spTgt spid="92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0"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bg>
      <p:bgPr>
        <a:solidFill>
          <a:srgbClr val="FF3300"/>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tr-TR"/>
              <a:t>Rev 2.0, Mayıs 2010</a:t>
            </a:r>
            <a:endParaRPr lang="tr-TR"/>
          </a:p>
        </p:txBody>
      </p:sp>
      <p:sp>
        <p:nvSpPr>
          <p:cNvPr id="5" name="Slide Number Placeholder 2"/>
          <p:cNvSpPr>
            <a:spLocks noGrp="1"/>
          </p:cNvSpPr>
          <p:nvPr>
            <p:ph type="sldNum" sz="quarter" idx="11"/>
          </p:nvPr>
        </p:nvSpPr>
        <p:spPr/>
        <p:txBody>
          <a:bodyPr/>
          <a:lstStyle/>
          <a:p>
            <a:fld id="{C2A673B6-28C7-6A41-984F-327206F6030D}" type="slidenum">
              <a:rPr lang="tr-TR"/>
              <a:pPr/>
              <a:t>19</a:t>
            </a:fld>
            <a:endParaRPr lang="tr-TR"/>
          </a:p>
        </p:txBody>
      </p:sp>
      <p:sp>
        <p:nvSpPr>
          <p:cNvPr id="6" name="Footer Placeholder 3"/>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0242" name="Rectangle 2"/>
          <p:cNvSpPr>
            <a:spLocks noGrp="1" noChangeArrowheads="1"/>
          </p:cNvSpPr>
          <p:nvPr>
            <p:ph type="title" idx="4294967295"/>
          </p:nvPr>
        </p:nvSpPr>
        <p:spPr>
          <a:xfrm>
            <a:off x="762000" y="469900"/>
            <a:ext cx="7772400" cy="739775"/>
          </a:xfrm>
          <a:solidFill>
            <a:schemeClr val="bg1"/>
          </a:solidFill>
        </p:spPr>
        <p:txBody>
          <a:bodyPr>
            <a:normAutofit/>
          </a:bodyPr>
          <a:lstStyle/>
          <a:p>
            <a:r>
              <a:rPr lang="tr-TR" sz="4000" b="0">
                <a:latin typeface="Arial" charset="0"/>
              </a:rPr>
              <a:t>Baldwin Etkisi, Adım 1</a:t>
            </a:r>
            <a:endParaRPr lang="en-US" sz="4000"/>
          </a:p>
        </p:txBody>
      </p:sp>
      <p:sp>
        <p:nvSpPr>
          <p:cNvPr id="10243" name="Rectangle 3"/>
          <p:cNvSpPr>
            <a:spLocks noGrp="1" noChangeArrowheads="1"/>
          </p:cNvSpPr>
          <p:nvPr>
            <p:ph type="body" idx="4294967295"/>
          </p:nvPr>
        </p:nvSpPr>
        <p:spPr>
          <a:xfrm>
            <a:off x="306388" y="2017713"/>
            <a:ext cx="8659812" cy="4033837"/>
          </a:xfrm>
        </p:spPr>
        <p:txBody>
          <a:bodyPr/>
          <a:lstStyle/>
          <a:p>
            <a:r>
              <a:rPr lang="en-US" sz="2800">
                <a:ea typeface="Times New Roman" charset="0"/>
                <a:cs typeface="Times New Roman" charset="0"/>
              </a:rPr>
              <a:t>Öğrenmenin evrimsel değeri: uyumsal bir özelliğin evrileşmesini hızlandırır.</a:t>
            </a:r>
            <a:endParaRPr lang="en-US" sz="2800"/>
          </a:p>
          <a:p>
            <a:pPr lvl="1"/>
            <a:r>
              <a:rPr lang="en-US" sz="2000">
                <a:ea typeface="Times New Roman" charset="0"/>
                <a:cs typeface="Times New Roman" charset="0"/>
              </a:rPr>
              <a:t>Mutasyonlar sonucu, bir organizma, X’i nasıl yapacağını öğrenme kapasitesini edinir.</a:t>
            </a:r>
          </a:p>
          <a:p>
            <a:pPr lvl="1"/>
            <a:r>
              <a:rPr lang="en-US" sz="2000">
                <a:ea typeface="Times New Roman" charset="0"/>
                <a:cs typeface="Times New Roman" charset="0"/>
              </a:rPr>
              <a:t>X’i nasıl yapacağını öğrenmek bir organizmanın uyumluluğunu artırır.</a:t>
            </a:r>
          </a:p>
          <a:p>
            <a:pPr lvl="1"/>
            <a:r>
              <a:rPr lang="en-US" sz="2000">
                <a:ea typeface="Times New Roman" charset="0"/>
                <a:cs typeface="Times New Roman" charset="0"/>
              </a:rPr>
              <a:t>Öğrenme yeni seçici baskılar oluşturur: çünkü seçilim şimdi X’i yapabilme becerisi ile de çalışmaktadır.</a:t>
            </a:r>
          </a:p>
          <a:p>
            <a:pPr lvl="1"/>
            <a:r>
              <a:rPr lang="en-US" sz="2000">
                <a:ea typeface="Times New Roman" charset="0"/>
                <a:cs typeface="Times New Roman" charset="0"/>
              </a:rPr>
              <a:t>Muvaffak X’in üreme başarısı daha fazla olduğundan, sonuçta populasyon tamamen X’i nasıl yapacağını öğrenebilen bireylerden oluşabilir.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Rev 2.0, Mayıs 2010</a:t>
            </a:r>
            <a:endParaRPr lang="tr-TR"/>
          </a:p>
        </p:txBody>
      </p:sp>
      <p:sp>
        <p:nvSpPr>
          <p:cNvPr id="5" name="Slide Number Placeholder 4"/>
          <p:cNvSpPr>
            <a:spLocks noGrp="1"/>
          </p:cNvSpPr>
          <p:nvPr>
            <p:ph type="sldNum" sz="quarter" idx="11"/>
          </p:nvPr>
        </p:nvSpPr>
        <p:spPr/>
        <p:txBody>
          <a:bodyPr/>
          <a:lstStyle/>
          <a:p>
            <a:fld id="{2C3182FC-1F73-5B41-9C4F-08A70B73D7F3}" type="slidenum">
              <a:rPr lang="tr-TR"/>
              <a:pPr/>
              <a:t>2</a:t>
            </a:fld>
            <a:endParaRPr lang="tr-TR"/>
          </a:p>
        </p:txBody>
      </p:sp>
      <p:sp>
        <p:nvSpPr>
          <p:cNvPr id="6" name="Footer Placeholder 5"/>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7170" name="Rectangle 2"/>
          <p:cNvSpPr>
            <a:spLocks noGrp="1" noRot="1" noChangeArrowheads="1"/>
          </p:cNvSpPr>
          <p:nvPr>
            <p:ph type="title"/>
          </p:nvPr>
        </p:nvSpPr>
        <p:spPr/>
        <p:txBody>
          <a:bodyPr/>
          <a:lstStyle/>
          <a:p>
            <a:r>
              <a:rPr lang="tr-TR"/>
              <a:t>2 ayrı değerlendirme açısı!</a:t>
            </a:r>
          </a:p>
        </p:txBody>
      </p:sp>
      <p:sp>
        <p:nvSpPr>
          <p:cNvPr id="7171" name="Rectangle 3"/>
          <p:cNvSpPr>
            <a:spLocks noGrp="1" noChangeArrowheads="1"/>
          </p:cNvSpPr>
          <p:nvPr>
            <p:ph type="body" idx="1"/>
          </p:nvPr>
        </p:nvSpPr>
        <p:spPr>
          <a:xfrm>
            <a:off x="212725" y="1600200"/>
            <a:ext cx="8931275" cy="4525963"/>
          </a:xfrm>
        </p:spPr>
        <p:txBody>
          <a:bodyPr/>
          <a:lstStyle/>
          <a:p>
            <a:pPr marL="609600" indent="-609600">
              <a:buFont typeface="Wingdings" charset="2"/>
              <a:buNone/>
            </a:pPr>
            <a:r>
              <a:rPr lang="tr-TR"/>
              <a:t>Bu konferanstaki ifade ve öneriler 2 açıdan değerlendirilebilir:</a:t>
            </a:r>
          </a:p>
          <a:p>
            <a:pPr marL="609600" indent="-609600">
              <a:buFont typeface="Wingdings" charset="2"/>
              <a:buAutoNum type="arabicPeriod"/>
            </a:pPr>
            <a:r>
              <a:rPr lang="tr-TR" sz="2800"/>
              <a:t>Sistem, müfderat, kurallar, talimat, politik görüşler vb açısından (NASIL ağırlıklı)</a:t>
            </a:r>
          </a:p>
          <a:p>
            <a:pPr marL="609600" indent="-609600">
              <a:buFont typeface="Wingdings" charset="2"/>
              <a:buAutoNum type="arabicPeriod"/>
            </a:pPr>
            <a:r>
              <a:rPr lang="tr-TR" sz="2800">
                <a:solidFill>
                  <a:srgbClr val="FFFF00"/>
                </a:solidFill>
              </a:rPr>
              <a:t>Yaklaşmakta bulunan büyük bir değişimin belirleyici çizgileri açısından (NE ağırlıklı).</a:t>
            </a:r>
          </a:p>
          <a:p>
            <a:pPr marL="609600" indent="-609600">
              <a:buFont typeface="Wingdings" charset="2"/>
              <a:buNone/>
            </a:pPr>
            <a:r>
              <a:rPr lang="tr-TR"/>
              <a:t>Bunlardan ikincisi üzerinde durulacak.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down)">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down)">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down)">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bg>
      <p:bgPr>
        <a:solidFill>
          <a:srgbClr val="FF3300"/>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tr-TR"/>
              <a:t>Rev 2.0, Mayıs 2010</a:t>
            </a:r>
            <a:endParaRPr lang="tr-TR"/>
          </a:p>
        </p:txBody>
      </p:sp>
      <p:sp>
        <p:nvSpPr>
          <p:cNvPr id="5" name="Slide Number Placeholder 2"/>
          <p:cNvSpPr>
            <a:spLocks noGrp="1"/>
          </p:cNvSpPr>
          <p:nvPr>
            <p:ph type="sldNum" sz="quarter" idx="11"/>
          </p:nvPr>
        </p:nvSpPr>
        <p:spPr/>
        <p:txBody>
          <a:bodyPr/>
          <a:lstStyle/>
          <a:p>
            <a:fld id="{5879A3BE-F0FD-494B-B639-CD687457295F}" type="slidenum">
              <a:rPr lang="tr-TR"/>
              <a:pPr/>
              <a:t>20</a:t>
            </a:fld>
            <a:endParaRPr lang="tr-TR"/>
          </a:p>
        </p:txBody>
      </p:sp>
      <p:sp>
        <p:nvSpPr>
          <p:cNvPr id="6" name="Footer Placeholder 3"/>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1266" name="Rectangle 2"/>
          <p:cNvSpPr>
            <a:spLocks noGrp="1" noChangeArrowheads="1"/>
          </p:cNvSpPr>
          <p:nvPr>
            <p:ph type="title" idx="4294967295"/>
          </p:nvPr>
        </p:nvSpPr>
        <p:spPr>
          <a:xfrm>
            <a:off x="831850" y="336550"/>
            <a:ext cx="7772400" cy="671513"/>
          </a:xfrm>
          <a:solidFill>
            <a:schemeClr val="bg1"/>
          </a:solidFill>
        </p:spPr>
        <p:txBody>
          <a:bodyPr>
            <a:normAutofit fontScale="90000"/>
          </a:bodyPr>
          <a:lstStyle/>
          <a:p>
            <a:r>
              <a:rPr lang="tr-TR" sz="4000" b="0">
                <a:latin typeface="Arial" charset="0"/>
              </a:rPr>
              <a:t>Baldwin Etkisi, Adım 2</a:t>
            </a:r>
            <a:endParaRPr lang="en-US" sz="4000" b="0">
              <a:latin typeface="Arial" charset="0"/>
            </a:endParaRPr>
          </a:p>
        </p:txBody>
      </p:sp>
      <p:sp>
        <p:nvSpPr>
          <p:cNvPr id="11267" name="Rectangle 3"/>
          <p:cNvSpPr>
            <a:spLocks noGrp="1" noChangeArrowheads="1"/>
          </p:cNvSpPr>
          <p:nvPr>
            <p:ph type="body" idx="4294967295"/>
          </p:nvPr>
        </p:nvSpPr>
        <p:spPr>
          <a:xfrm>
            <a:off x="623888" y="1546225"/>
            <a:ext cx="7772400" cy="4572000"/>
          </a:xfrm>
        </p:spPr>
        <p:txBody>
          <a:bodyPr>
            <a:normAutofit/>
          </a:bodyPr>
          <a:lstStyle/>
          <a:p>
            <a:pPr>
              <a:lnSpc>
                <a:spcPct val="90000"/>
              </a:lnSpc>
            </a:pPr>
            <a:r>
              <a:rPr lang="en-US" sz="2100">
                <a:ea typeface="Times New Roman" charset="0"/>
                <a:cs typeface="Times New Roman" charset="0"/>
              </a:rPr>
              <a:t>Öğrenme masraflı olabileceğinden, evrim organizmanın genetik yapısının bir parçası olan X’i öğrenme durumlarını içeren katı çözümleri tercih eder (fenotipik katılık). </a:t>
            </a:r>
            <a:endParaRPr lang="en-US" sz="2500"/>
          </a:p>
          <a:p>
            <a:pPr lvl="1">
              <a:lnSpc>
                <a:spcPct val="90000"/>
              </a:lnSpc>
            </a:pPr>
            <a:r>
              <a:rPr lang="en-US" sz="2000">
                <a:ea typeface="Times New Roman" charset="0"/>
                <a:cs typeface="Times New Roman" charset="0"/>
              </a:rPr>
              <a:t>Üreme başarısının olasılığı X’in ne kadar çabuk ve iyi öğrenildiği ile doğru orantılıdır.</a:t>
            </a:r>
          </a:p>
          <a:p>
            <a:pPr lvl="1">
              <a:lnSpc>
                <a:spcPct val="90000"/>
              </a:lnSpc>
            </a:pPr>
            <a:r>
              <a:rPr lang="en-US" sz="2000">
                <a:ea typeface="Times New Roman" charset="0"/>
                <a:cs typeface="Times New Roman" charset="0"/>
              </a:rPr>
              <a:t>Yeni seçimsel baskılar, yavaş ve hızlı öğreniciler arasında rekabete neden olur.</a:t>
            </a:r>
          </a:p>
          <a:p>
            <a:pPr lvl="1">
              <a:lnSpc>
                <a:spcPct val="90000"/>
              </a:lnSpc>
            </a:pPr>
            <a:r>
              <a:rPr lang="en-US" sz="2000">
                <a:ea typeface="Times New Roman" charset="0"/>
                <a:cs typeface="Times New Roman" charset="0"/>
              </a:rPr>
              <a:t>Bazı bireyler X’i yapabilme becerisine doğuştan sahiptirler ve bu nedenle üreme avantajları vadır. </a:t>
            </a:r>
            <a:r>
              <a:rPr lang="en-US" sz="2000"/>
              <a:t> </a:t>
            </a:r>
          </a:p>
          <a:p>
            <a:pPr lvl="1">
              <a:lnSpc>
                <a:spcPct val="90000"/>
              </a:lnSpc>
            </a:pPr>
            <a:r>
              <a:rPr lang="en-US" sz="2000">
                <a:ea typeface="Times New Roman" charset="0"/>
                <a:cs typeface="Times New Roman" charset="0"/>
              </a:rPr>
              <a:t>Sonuçta, X ile ilgili olan kapasite direkt olarak genetik kontrol altındadır= genetik benzeşme (asimilasyon), bir karakter özelliğinin kanalizasyonu (Waddington 1942)</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2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tr-TR"/>
              <a:t>Rev 2.0, Mayıs 2010</a:t>
            </a:r>
            <a:endParaRPr lang="tr-TR"/>
          </a:p>
        </p:txBody>
      </p:sp>
      <p:sp>
        <p:nvSpPr>
          <p:cNvPr id="7" name="Slide Number Placeholder 5"/>
          <p:cNvSpPr>
            <a:spLocks noGrp="1"/>
          </p:cNvSpPr>
          <p:nvPr>
            <p:ph type="sldNum" sz="quarter" idx="11"/>
          </p:nvPr>
        </p:nvSpPr>
        <p:spPr/>
        <p:txBody>
          <a:bodyPr/>
          <a:lstStyle/>
          <a:p>
            <a:fld id="{8D46881D-D303-FE4A-A8C1-B4828B42788E}" type="slidenum">
              <a:rPr lang="tr-TR"/>
              <a:pPr/>
              <a:t>21</a:t>
            </a:fld>
            <a:endParaRPr lang="tr-TR"/>
          </a:p>
        </p:txBody>
      </p:sp>
      <p:sp>
        <p:nvSpPr>
          <p:cNvPr id="8" name="Footer Placeholder 6"/>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32772" name="Rectangle 4"/>
          <p:cNvSpPr>
            <a:spLocks noGrp="1" noRot="1" noChangeArrowheads="1"/>
          </p:cNvSpPr>
          <p:nvPr>
            <p:ph type="title"/>
          </p:nvPr>
        </p:nvSpPr>
        <p:spPr/>
        <p:txBody>
          <a:bodyPr/>
          <a:lstStyle/>
          <a:p>
            <a:r>
              <a:rPr lang="tr-TR"/>
              <a:t>Peki şimdi bir soru!</a:t>
            </a:r>
          </a:p>
        </p:txBody>
      </p:sp>
      <p:sp>
        <p:nvSpPr>
          <p:cNvPr id="32773" name="Rectangle 5"/>
          <p:cNvSpPr>
            <a:spLocks noGrp="1" noChangeArrowheads="1"/>
          </p:cNvSpPr>
          <p:nvPr>
            <p:ph type="body" sz="half" idx="1"/>
          </p:nvPr>
        </p:nvSpPr>
        <p:spPr/>
        <p:txBody>
          <a:bodyPr/>
          <a:lstStyle/>
          <a:p>
            <a:pPr>
              <a:lnSpc>
                <a:spcPct val="120000"/>
              </a:lnSpc>
              <a:spcAft>
                <a:spcPct val="5000"/>
              </a:spcAft>
            </a:pPr>
            <a:r>
              <a:rPr lang="tr-TR" sz="2800"/>
              <a:t>Madem ki tüm fiziki ve sosyal yaşam süreçlerini kontrol eden </a:t>
            </a:r>
            <a:r>
              <a:rPr lang="tr-TR" sz="2800" i="1"/>
              <a:t>master süreç</a:t>
            </a:r>
            <a:r>
              <a:rPr lang="tr-TR" sz="2800"/>
              <a:t> “öğrenme”dir, niçin eğitim içindeki yeri minimaldir?</a:t>
            </a:r>
          </a:p>
        </p:txBody>
      </p:sp>
      <p:sp>
        <p:nvSpPr>
          <p:cNvPr id="32776" name="Rectangle 8"/>
          <p:cNvSpPr>
            <a:spLocks noChangeArrowheads="1"/>
          </p:cNvSpPr>
          <p:nvPr/>
        </p:nvSpPr>
        <p:spPr bwMode="auto">
          <a:xfrm>
            <a:off x="-519113" y="539750"/>
            <a:ext cx="184150" cy="366713"/>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10" name="Picture 9" descr="ATT00016444.jpg"/>
          <p:cNvPicPr>
            <a:picLocks noChangeAspect="1"/>
          </p:cNvPicPr>
          <p:nvPr/>
        </p:nvPicPr>
        <p:blipFill>
          <a:blip r:embed="rId3"/>
          <a:stretch>
            <a:fillRect/>
          </a:stretch>
        </p:blipFill>
        <p:spPr>
          <a:xfrm>
            <a:off x="4025029" y="2033756"/>
            <a:ext cx="5118971" cy="232053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Rev 2.0, Mayıs 2010</a:t>
            </a:r>
            <a:endParaRPr lang="tr-TR"/>
          </a:p>
        </p:txBody>
      </p:sp>
      <p:sp>
        <p:nvSpPr>
          <p:cNvPr id="5" name="Slide Number Placeholder 4"/>
          <p:cNvSpPr>
            <a:spLocks noGrp="1"/>
          </p:cNvSpPr>
          <p:nvPr>
            <p:ph type="sldNum" sz="quarter" idx="11"/>
          </p:nvPr>
        </p:nvSpPr>
        <p:spPr/>
        <p:txBody>
          <a:bodyPr/>
          <a:lstStyle/>
          <a:p>
            <a:fld id="{51A87DFB-BA01-9248-A212-E0F26D716095}" type="slidenum">
              <a:rPr lang="tr-TR"/>
              <a:pPr/>
              <a:t>22</a:t>
            </a:fld>
            <a:endParaRPr lang="tr-TR"/>
          </a:p>
        </p:txBody>
      </p:sp>
      <p:sp>
        <p:nvSpPr>
          <p:cNvPr id="6" name="Footer Placeholder 5"/>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34818" name="Rectangle 2"/>
          <p:cNvSpPr>
            <a:spLocks noGrp="1" noRot="1" noChangeArrowheads="1"/>
          </p:cNvSpPr>
          <p:nvPr>
            <p:ph type="title"/>
          </p:nvPr>
        </p:nvSpPr>
        <p:spPr/>
        <p:txBody>
          <a:bodyPr/>
          <a:lstStyle/>
          <a:p>
            <a:r>
              <a:rPr lang="tr-TR" sz="3200"/>
              <a:t>Master süreç (MS) niçin minimal? Bunun olası bir açıklaması..</a:t>
            </a:r>
          </a:p>
        </p:txBody>
      </p:sp>
      <p:sp>
        <p:nvSpPr>
          <p:cNvPr id="34819" name="Rectangle 3"/>
          <p:cNvSpPr>
            <a:spLocks noGrp="1" noChangeArrowheads="1"/>
          </p:cNvSpPr>
          <p:nvPr>
            <p:ph type="body" idx="1"/>
          </p:nvPr>
        </p:nvSpPr>
        <p:spPr>
          <a:xfrm>
            <a:off x="0" y="1600200"/>
            <a:ext cx="9144000" cy="4525963"/>
          </a:xfrm>
        </p:spPr>
        <p:txBody>
          <a:bodyPr/>
          <a:lstStyle/>
          <a:p>
            <a:pPr>
              <a:lnSpc>
                <a:spcPct val="120000"/>
              </a:lnSpc>
              <a:spcAft>
                <a:spcPct val="10000"/>
              </a:spcAft>
            </a:pPr>
            <a:r>
              <a:rPr lang="tr-TR" sz="2400"/>
              <a:t>Canlıların </a:t>
            </a:r>
            <a:r>
              <a:rPr lang="tr-TR" sz="1600" b="1">
                <a:solidFill>
                  <a:srgbClr val="7D7DFF"/>
                </a:solidFill>
              </a:rPr>
              <a:t>–bu arada insanların-</a:t>
            </a:r>
            <a:r>
              <a:rPr lang="tr-TR" sz="2400"/>
              <a:t> donanmış oldukları MS’in iki “</a:t>
            </a:r>
            <a:r>
              <a:rPr lang="tr-TR" sz="2400">
                <a:solidFill>
                  <a:srgbClr val="FFFF00"/>
                </a:solidFill>
              </a:rPr>
              <a:t>özelliğinin</a:t>
            </a:r>
            <a:r>
              <a:rPr lang="tr-TR" sz="2400"/>
              <a:t>” keşfiyle eğitimin içinden öğrenme çıktı, adı ise –anlam kaydırılması yoluyla- bol bol kullanılır oldu </a:t>
            </a:r>
            <a:r>
              <a:rPr lang="tr-TR" sz="2400">
                <a:solidFill>
                  <a:srgbClr val="7D7DFF"/>
                </a:solidFill>
              </a:rPr>
              <a:t>(aynen ezber teriminde olduğu gibi).</a:t>
            </a:r>
          </a:p>
          <a:p>
            <a:pPr>
              <a:spcAft>
                <a:spcPct val="10000"/>
              </a:spcAft>
            </a:pPr>
            <a:r>
              <a:rPr lang="tr-TR" sz="2400" b="1">
                <a:solidFill>
                  <a:srgbClr val="FFFF00"/>
                </a:solidFill>
              </a:rPr>
              <a:t>Bir “özellik”, MS’in ancak öğrenme kaynaklarının güvenirliği halinde </a:t>
            </a:r>
            <a:r>
              <a:rPr lang="tr-TR" sz="2400" b="1" u="sng">
                <a:solidFill>
                  <a:srgbClr val="FFFF00"/>
                </a:solidFill>
              </a:rPr>
              <a:t>aktif</a:t>
            </a:r>
            <a:r>
              <a:rPr lang="tr-TR" sz="2400" b="1">
                <a:solidFill>
                  <a:srgbClr val="FFFF00"/>
                </a:solidFill>
              </a:rPr>
              <a:t>; tüm aksi durumlarda ise </a:t>
            </a:r>
            <a:r>
              <a:rPr lang="tr-TR" sz="2400" b="1" u="sng">
                <a:solidFill>
                  <a:srgbClr val="FFFF00"/>
                </a:solidFill>
              </a:rPr>
              <a:t>pasif</a:t>
            </a:r>
            <a:r>
              <a:rPr lang="tr-TR" sz="2400" b="1">
                <a:solidFill>
                  <a:srgbClr val="FFFF00"/>
                </a:solidFill>
              </a:rPr>
              <a:t> hale geçtiğidir.</a:t>
            </a:r>
          </a:p>
          <a:p>
            <a:pPr>
              <a:lnSpc>
                <a:spcPct val="120000"/>
              </a:lnSpc>
              <a:spcAft>
                <a:spcPct val="10000"/>
              </a:spcAft>
            </a:pPr>
            <a:r>
              <a:rPr lang="tr-TR" sz="2400" b="1">
                <a:solidFill>
                  <a:srgbClr val="FFFF00"/>
                </a:solidFill>
              </a:rPr>
              <a:t>Diğeri ise ancak ihtiyaçlar için MS’in harekete geçebildiği, soluma, üreme vb fonksiyonlar gibi zahmetsiz ve doğal gerçekleşmeye yol açtığıdır.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tr-TR"/>
              <a:t>Rev 2.0, Mayıs 2010</a:t>
            </a:r>
            <a:endParaRPr lang="tr-TR"/>
          </a:p>
        </p:txBody>
      </p:sp>
      <p:sp>
        <p:nvSpPr>
          <p:cNvPr id="6" name="Slide Number Placeholder 5"/>
          <p:cNvSpPr>
            <a:spLocks noGrp="1"/>
          </p:cNvSpPr>
          <p:nvPr>
            <p:ph type="sldNum" sz="quarter" idx="11"/>
          </p:nvPr>
        </p:nvSpPr>
        <p:spPr/>
        <p:txBody>
          <a:bodyPr/>
          <a:lstStyle/>
          <a:p>
            <a:fld id="{714575A6-686C-134F-8490-DB5AC9416AD4}" type="slidenum">
              <a:rPr lang="tr-TR"/>
              <a:pPr/>
              <a:t>23</a:t>
            </a:fld>
            <a:endParaRPr lang="tr-TR"/>
          </a:p>
        </p:txBody>
      </p:sp>
      <p:sp>
        <p:nvSpPr>
          <p:cNvPr id="7" name="Footer Placeholder 6"/>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35844" name="Rectangle 4"/>
          <p:cNvSpPr>
            <a:spLocks noGrp="1" noRot="1" noChangeArrowheads="1"/>
          </p:cNvSpPr>
          <p:nvPr>
            <p:ph type="title"/>
          </p:nvPr>
        </p:nvSpPr>
        <p:spPr/>
        <p:txBody>
          <a:bodyPr/>
          <a:lstStyle/>
          <a:p>
            <a:r>
              <a:rPr lang="tr-TR"/>
              <a:t>Güven ölçütleri şunlar!</a:t>
            </a:r>
          </a:p>
        </p:txBody>
      </p:sp>
      <p:sp>
        <p:nvSpPr>
          <p:cNvPr id="35845" name="Rectangle 5"/>
          <p:cNvSpPr>
            <a:spLocks noGrp="1" noChangeArrowheads="1"/>
          </p:cNvSpPr>
          <p:nvPr>
            <p:ph type="body" sz="half" idx="1"/>
          </p:nvPr>
        </p:nvSpPr>
        <p:spPr>
          <a:xfrm>
            <a:off x="0" y="1600200"/>
            <a:ext cx="4999038" cy="4525963"/>
          </a:xfrm>
        </p:spPr>
        <p:txBody>
          <a:bodyPr/>
          <a:lstStyle/>
          <a:p>
            <a:pPr marL="533400" indent="-533400">
              <a:buFont typeface="Wingdings" charset="2"/>
              <a:buAutoNum type="arabicPeriod"/>
            </a:pPr>
            <a:r>
              <a:rPr lang="tr-TR" sz="2400"/>
              <a:t>Kan bağı </a:t>
            </a:r>
            <a:r>
              <a:rPr lang="tr-TR" sz="1800" b="1">
                <a:solidFill>
                  <a:srgbClr val="7D7DFF"/>
                </a:solidFill>
              </a:rPr>
              <a:t>(öncelik sıralamasına göre anne, baba ve diğer bağlantılar) </a:t>
            </a:r>
            <a:r>
              <a:rPr lang="tr-TR" sz="1600"/>
              <a:t>ve/ya</a:t>
            </a:r>
          </a:p>
          <a:p>
            <a:pPr marL="533400" indent="-533400">
              <a:buFont typeface="Wingdings" charset="2"/>
              <a:buAutoNum type="arabicPeriod"/>
            </a:pPr>
            <a:r>
              <a:rPr lang="tr-TR" sz="2400"/>
              <a:t>Söylem değil tutum / davranış formatında olması </a:t>
            </a:r>
            <a:r>
              <a:rPr lang="tr-TR" sz="1600"/>
              <a:t>ve/ya</a:t>
            </a:r>
            <a:endParaRPr lang="tr-TR" sz="2400"/>
          </a:p>
          <a:p>
            <a:pPr marL="533400" indent="-533400">
              <a:buFont typeface="Wingdings" charset="2"/>
              <a:buAutoNum type="arabicPeriod"/>
            </a:pPr>
            <a:r>
              <a:rPr lang="tr-TR" sz="2400"/>
              <a:t>İçinde bulunulan toplulukta güven-önem-değer simgesi olması / atfedilmesi </a:t>
            </a:r>
            <a:r>
              <a:rPr lang="tr-TR" sz="1600"/>
              <a:t>ve/ya</a:t>
            </a:r>
            <a:endParaRPr lang="tr-TR" sz="2400"/>
          </a:p>
          <a:p>
            <a:pPr marL="533400" indent="-533400">
              <a:buFont typeface="Wingdings" charset="2"/>
              <a:buAutoNum type="arabicPeriod"/>
            </a:pPr>
            <a:r>
              <a:rPr lang="tr-TR" sz="2400">
                <a:solidFill>
                  <a:srgbClr val="FFFF00"/>
                </a:solidFill>
              </a:rPr>
              <a:t>Güven verici işaretler </a:t>
            </a:r>
            <a:r>
              <a:rPr lang="tr-TR" sz="1800" b="1">
                <a:solidFill>
                  <a:srgbClr val="7D7DFF"/>
                </a:solidFill>
              </a:rPr>
              <a:t>(beden dili, ses tonu, bilgiçlik, yalan vbg)</a:t>
            </a:r>
            <a:r>
              <a:rPr lang="tr-TR" sz="2400">
                <a:solidFill>
                  <a:srgbClr val="FFFF00"/>
                </a:solidFill>
              </a:rPr>
              <a:t> verilerek </a:t>
            </a:r>
            <a:r>
              <a:rPr lang="tr-TR" sz="2400" b="1">
                <a:solidFill>
                  <a:srgbClr val="FFFF00"/>
                </a:solidFill>
              </a:rPr>
              <a:t>yanıltıcı güven</a:t>
            </a:r>
            <a:r>
              <a:rPr lang="tr-TR" sz="2400">
                <a:solidFill>
                  <a:srgbClr val="FFFF00"/>
                </a:solidFill>
              </a:rPr>
              <a:t> yaratılması</a:t>
            </a:r>
            <a:r>
              <a:rPr lang="tr-TR" sz="2400"/>
              <a:t>.</a:t>
            </a:r>
          </a:p>
        </p:txBody>
      </p:sp>
      <p:pic>
        <p:nvPicPr>
          <p:cNvPr id="9" name="Picture 8" descr="ATT00115.jpg"/>
          <p:cNvPicPr>
            <a:picLocks noChangeAspect="1"/>
          </p:cNvPicPr>
          <p:nvPr/>
        </p:nvPicPr>
        <p:blipFill>
          <a:blip r:embed="rId3"/>
          <a:stretch>
            <a:fillRect/>
          </a:stretch>
        </p:blipFill>
        <p:spPr>
          <a:xfrm>
            <a:off x="4946952" y="1537910"/>
            <a:ext cx="4197048" cy="3735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blinds(horizontal)">
                                      <p:cBhvr>
                                        <p:cTn id="7" dur="500"/>
                                        <p:tgtEl>
                                          <p:spTgt spid="35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blinds(horizontal)">
                                      <p:cBhvr>
                                        <p:cTn id="12" dur="500"/>
                                        <p:tgtEl>
                                          <p:spTgt spid="35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Effect transition="in" filter="blinds(horizontal)">
                                      <p:cBhvr>
                                        <p:cTn id="17" dur="500"/>
                                        <p:tgtEl>
                                          <p:spTgt spid="358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845">
                                            <p:txEl>
                                              <p:pRg st="3" end="3"/>
                                            </p:txEl>
                                          </p:spTgt>
                                        </p:tgtEl>
                                        <p:attrNameLst>
                                          <p:attrName>style.visibility</p:attrName>
                                        </p:attrNameLst>
                                      </p:cBhvr>
                                      <p:to>
                                        <p:strVal val="visible"/>
                                      </p:to>
                                    </p:set>
                                    <p:animEffect transition="in" filter="blinds(horizontal)">
                                      <p:cBhvr>
                                        <p:cTn id="22" dur="500"/>
                                        <p:tgtEl>
                                          <p:spTgt spid="358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Rev 2.0, Mayıs 2010</a:t>
            </a:r>
            <a:endParaRPr lang="tr-TR"/>
          </a:p>
        </p:txBody>
      </p:sp>
      <p:sp>
        <p:nvSpPr>
          <p:cNvPr id="5" name="Slide Number Placeholder 4"/>
          <p:cNvSpPr>
            <a:spLocks noGrp="1"/>
          </p:cNvSpPr>
          <p:nvPr>
            <p:ph type="sldNum" sz="quarter" idx="11"/>
          </p:nvPr>
        </p:nvSpPr>
        <p:spPr/>
        <p:txBody>
          <a:bodyPr/>
          <a:lstStyle/>
          <a:p>
            <a:fld id="{8FC73073-143F-B844-812A-F279E5744B63}" type="slidenum">
              <a:rPr lang="tr-TR"/>
              <a:pPr/>
              <a:t>24</a:t>
            </a:fld>
            <a:endParaRPr lang="tr-TR"/>
          </a:p>
        </p:txBody>
      </p:sp>
      <p:sp>
        <p:nvSpPr>
          <p:cNvPr id="6" name="Footer Placeholder 5"/>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37890" name="Rectangle 2"/>
          <p:cNvSpPr>
            <a:spLocks noGrp="1" noRot="1" noChangeArrowheads="1"/>
          </p:cNvSpPr>
          <p:nvPr>
            <p:ph type="title"/>
          </p:nvPr>
        </p:nvSpPr>
        <p:spPr>
          <a:xfrm>
            <a:off x="0" y="274638"/>
            <a:ext cx="9144000" cy="946150"/>
          </a:xfrm>
        </p:spPr>
        <p:txBody>
          <a:bodyPr/>
          <a:lstStyle/>
          <a:p>
            <a:r>
              <a:rPr lang="tr-TR" sz="3200"/>
              <a:t>Güven ölçütleri </a:t>
            </a:r>
            <a:r>
              <a:rPr lang="tr-TR" sz="1800"/>
              <a:t>–sık sık da 4ncü-</a:t>
            </a:r>
            <a:r>
              <a:rPr lang="tr-TR" sz="3200"/>
              <a:t> kullanılarak..</a:t>
            </a:r>
          </a:p>
        </p:txBody>
      </p:sp>
      <p:sp>
        <p:nvSpPr>
          <p:cNvPr id="37891" name="Rectangle 3"/>
          <p:cNvSpPr>
            <a:spLocks noGrp="1" noChangeArrowheads="1"/>
          </p:cNvSpPr>
          <p:nvPr>
            <p:ph type="body" idx="1"/>
          </p:nvPr>
        </p:nvSpPr>
        <p:spPr>
          <a:xfrm>
            <a:off x="0" y="1295400"/>
            <a:ext cx="9144000" cy="4830763"/>
          </a:xfrm>
        </p:spPr>
        <p:txBody>
          <a:bodyPr/>
          <a:lstStyle/>
          <a:p>
            <a:pPr marL="0" indent="22225" defTabSz="441325">
              <a:buFont typeface="Wingdings" charset="2"/>
              <a:buNone/>
            </a:pPr>
            <a:r>
              <a:rPr lang="tr-TR" sz="2800"/>
              <a:t>Ölçütlerin, birkaç amaç için “kullanılabileceği” akıl edildi:</a:t>
            </a:r>
          </a:p>
          <a:p>
            <a:pPr marL="441325" lvl="1" indent="-239713" defTabSz="441325">
              <a:lnSpc>
                <a:spcPct val="120000"/>
              </a:lnSpc>
            </a:pPr>
            <a:r>
              <a:rPr lang="tr-TR" sz="2400"/>
              <a:t>Kişiler, bu yolla konfor alanlarının </a:t>
            </a:r>
            <a:r>
              <a:rPr lang="tr-TR" sz="2400" b="1">
                <a:solidFill>
                  <a:srgbClr val="7D7DFF"/>
                </a:solidFill>
              </a:rPr>
              <a:t>(confort zones)</a:t>
            </a:r>
            <a:r>
              <a:rPr lang="tr-TR" sz="2400"/>
              <a:t> genişletilebileceğini </a:t>
            </a:r>
            <a:r>
              <a:rPr lang="tr-TR" sz="2400">
                <a:solidFill>
                  <a:srgbClr val="7D7DFF"/>
                </a:solidFill>
              </a:rPr>
              <a:t>ve böylece tutkularının gerçekleşebileceğini</a:t>
            </a:r>
            <a:r>
              <a:rPr lang="tr-TR" sz="2400"/>
              <a:t> gördüler. </a:t>
            </a:r>
          </a:p>
          <a:p>
            <a:pPr marL="1314450" lvl="2" defTabSz="441325">
              <a:lnSpc>
                <a:spcPct val="120000"/>
              </a:lnSpc>
            </a:pPr>
            <a:r>
              <a:rPr lang="tr-TR" sz="2200"/>
              <a:t>Güven verici işaretleri alan kimseler, kendilerine iletilen ideolojilerin birer </a:t>
            </a:r>
            <a:r>
              <a:rPr lang="tr-TR" sz="2200" b="1"/>
              <a:t>ihtiyaç</a:t>
            </a:r>
            <a:r>
              <a:rPr lang="tr-TR" sz="2200"/>
              <a:t> olduğu, dolayısıyla da mutlaka master süreç harekete geçirilerek öğrenilmesi gerektiği sonucuna vardılar. </a:t>
            </a:r>
          </a:p>
          <a:p>
            <a:pPr marL="1314450" lvl="2" defTabSz="441325">
              <a:lnSpc>
                <a:spcPct val="120000"/>
              </a:lnSpc>
            </a:pPr>
            <a:r>
              <a:rPr lang="tr-TR" sz="2200"/>
              <a:t>Koşullandırma girişimleri bu yolla başarılı olabiliyor.</a:t>
            </a:r>
          </a:p>
          <a:p>
            <a:pPr marL="441325" lvl="1" indent="-239713" defTabSz="441325">
              <a:lnSpc>
                <a:spcPct val="120000"/>
              </a:lnSpc>
            </a:pPr>
            <a:r>
              <a:rPr lang="tr-TR" sz="2400"/>
              <a:t>Bu yöntemin yönetim amacıyla da kullanılabileceği görüldü.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blinds(horizontal)">
                                      <p:cBhvr>
                                        <p:cTn id="22" dur="500"/>
                                        <p:tgtEl>
                                          <p:spTgt spid="37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blinds(horizontal)">
                                      <p:cBhvr>
                                        <p:cTn id="27"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tr-TR"/>
              <a:t>Rev 2.0, Mayıs 2010</a:t>
            </a:r>
            <a:endParaRPr lang="tr-TR"/>
          </a:p>
        </p:txBody>
      </p:sp>
      <p:sp>
        <p:nvSpPr>
          <p:cNvPr id="6" name="Slide Number Placeholder 5"/>
          <p:cNvSpPr>
            <a:spLocks noGrp="1"/>
          </p:cNvSpPr>
          <p:nvPr>
            <p:ph type="sldNum" sz="quarter" idx="11"/>
          </p:nvPr>
        </p:nvSpPr>
        <p:spPr/>
        <p:txBody>
          <a:bodyPr/>
          <a:lstStyle/>
          <a:p>
            <a:fld id="{E90F25ED-DFC5-AE4F-A310-81B9EC3024B7}" type="slidenum">
              <a:rPr lang="tr-TR"/>
              <a:pPr/>
              <a:t>25</a:t>
            </a:fld>
            <a:endParaRPr lang="tr-TR"/>
          </a:p>
        </p:txBody>
      </p:sp>
      <p:sp>
        <p:nvSpPr>
          <p:cNvPr id="7" name="Footer Placeholder 6"/>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39938" name="Rectangle 2"/>
          <p:cNvSpPr>
            <a:spLocks noGrp="1" noRot="1" noChangeArrowheads="1"/>
          </p:cNvSpPr>
          <p:nvPr>
            <p:ph type="title"/>
          </p:nvPr>
        </p:nvSpPr>
        <p:spPr/>
        <p:txBody>
          <a:bodyPr/>
          <a:lstStyle/>
          <a:p>
            <a:r>
              <a:rPr lang="tr-TR" sz="3200"/>
              <a:t>Toplu yaşam &gt; İş bölümü &gt; Yönetme</a:t>
            </a:r>
          </a:p>
        </p:txBody>
      </p:sp>
      <p:sp>
        <p:nvSpPr>
          <p:cNvPr id="39939" name="Rectangle 3"/>
          <p:cNvSpPr>
            <a:spLocks noGrp="1" noChangeArrowheads="1"/>
          </p:cNvSpPr>
          <p:nvPr>
            <p:ph type="body" sz="half" idx="1"/>
          </p:nvPr>
        </p:nvSpPr>
        <p:spPr>
          <a:xfrm>
            <a:off x="0" y="1600200"/>
            <a:ext cx="4738688" cy="4525963"/>
          </a:xfrm>
        </p:spPr>
        <p:txBody>
          <a:bodyPr/>
          <a:lstStyle/>
          <a:p>
            <a:pPr>
              <a:lnSpc>
                <a:spcPct val="120000"/>
              </a:lnSpc>
              <a:buFont typeface="Wingdings" charset="2"/>
              <a:buNone/>
            </a:pPr>
            <a:r>
              <a:rPr lang="tr-TR" sz="2800"/>
              <a:t>“Yönetme arzusu” &gt; “değer birlikteliği” &gt; “güven uyandırma” &gt; “MS’in harekete geçirilmesi” &gt; “öğrenme”..</a:t>
            </a:r>
          </a:p>
          <a:p>
            <a:pPr>
              <a:lnSpc>
                <a:spcPct val="120000"/>
              </a:lnSpc>
              <a:buFont typeface="Wingdings" charset="2"/>
              <a:buNone/>
            </a:pPr>
            <a:endParaRPr lang="tr-TR" sz="2800"/>
          </a:p>
        </p:txBody>
      </p:sp>
      <p:pic>
        <p:nvPicPr>
          <p:cNvPr id="39941" name="Picture 5" descr="Slayt33"/>
          <p:cNvPicPr>
            <a:picLocks noChangeAspect="1" noChangeArrowheads="1"/>
          </p:cNvPicPr>
          <p:nvPr>
            <p:ph sz="half" idx="2"/>
          </p:nvPr>
        </p:nvPicPr>
        <p:blipFill>
          <a:blip r:embed="rId3"/>
          <a:srcRect/>
          <a:stretch>
            <a:fillRect/>
          </a:stretch>
        </p:blipFill>
        <p:spPr>
          <a:xfrm>
            <a:off x="4648200" y="2347913"/>
            <a:ext cx="4038600" cy="30289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Rev 2.0, Mayıs 2010</a:t>
            </a:r>
            <a:endParaRPr lang="tr-TR"/>
          </a:p>
        </p:txBody>
      </p:sp>
      <p:sp>
        <p:nvSpPr>
          <p:cNvPr id="5" name="Slide Number Placeholder 4"/>
          <p:cNvSpPr>
            <a:spLocks noGrp="1"/>
          </p:cNvSpPr>
          <p:nvPr>
            <p:ph type="sldNum" sz="quarter" idx="11"/>
          </p:nvPr>
        </p:nvSpPr>
        <p:spPr/>
        <p:txBody>
          <a:bodyPr/>
          <a:lstStyle/>
          <a:p>
            <a:fld id="{B59A9575-493A-B24C-98E8-EC74D9E52254}" type="slidenum">
              <a:rPr lang="tr-TR"/>
              <a:pPr/>
              <a:t>26</a:t>
            </a:fld>
            <a:endParaRPr lang="tr-TR"/>
          </a:p>
        </p:txBody>
      </p:sp>
      <p:sp>
        <p:nvSpPr>
          <p:cNvPr id="6" name="Footer Placeholder 5"/>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97282" name="Rectangle 2"/>
          <p:cNvSpPr>
            <a:spLocks noGrp="1" noRot="1" noChangeArrowheads="1"/>
          </p:cNvSpPr>
          <p:nvPr>
            <p:ph type="title"/>
          </p:nvPr>
        </p:nvSpPr>
        <p:spPr/>
        <p:txBody>
          <a:bodyPr/>
          <a:lstStyle/>
          <a:p>
            <a:r>
              <a:rPr lang="tr-TR" sz="4000"/>
              <a:t>Bütün bunların yapılabilmesi için..</a:t>
            </a:r>
            <a:endParaRPr lang="en-US" sz="4000"/>
          </a:p>
        </p:txBody>
      </p:sp>
      <p:sp>
        <p:nvSpPr>
          <p:cNvPr id="97283" name="Rectangle 3"/>
          <p:cNvSpPr>
            <a:spLocks noGrp="1" noChangeArrowheads="1"/>
          </p:cNvSpPr>
          <p:nvPr>
            <p:ph type="body" idx="1"/>
          </p:nvPr>
        </p:nvSpPr>
        <p:spPr/>
        <p:txBody>
          <a:bodyPr/>
          <a:lstStyle/>
          <a:p>
            <a:r>
              <a:rPr lang="tr-TR"/>
              <a:t>Gerçek ihtiyaçlarımızın MS denetiminde zahmetsizce öğrenilmesi yerine, yanıltıcı güven yaratarak öğretme’nin olabilmesi için, eğitim süreçleri içinde doğal öğrenmeye yer vermeyerek “</a:t>
            </a:r>
            <a:r>
              <a:rPr lang="tr-TR" i="1"/>
              <a:t>öğretilmezsen öğrenemezsin</a:t>
            </a:r>
            <a:r>
              <a:rPr lang="tr-TR"/>
              <a:t>” kalıbı çevresinde koşullandırma gerekir.</a:t>
            </a:r>
          </a:p>
          <a:p>
            <a:r>
              <a:rPr lang="tr-TR"/>
              <a:t>Eğitim sistemlerimizin trajedisi budur.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ipe(down)">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wipe(down)">
                                      <p:cBhvr>
                                        <p:cTn id="12" dur="500"/>
                                        <p:tgtEl>
                                          <p:spTgt spid="97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Rev 2.0, Mayıs 2010</a:t>
            </a:r>
            <a:endParaRPr lang="tr-TR"/>
          </a:p>
        </p:txBody>
      </p:sp>
      <p:sp>
        <p:nvSpPr>
          <p:cNvPr id="5" name="Slide Number Placeholder 4"/>
          <p:cNvSpPr>
            <a:spLocks noGrp="1"/>
          </p:cNvSpPr>
          <p:nvPr>
            <p:ph type="sldNum" sz="quarter" idx="11"/>
          </p:nvPr>
        </p:nvSpPr>
        <p:spPr/>
        <p:txBody>
          <a:bodyPr/>
          <a:lstStyle/>
          <a:p>
            <a:fld id="{9D8139ED-01BA-F246-BEC1-8661669B394E}" type="slidenum">
              <a:rPr lang="tr-TR"/>
              <a:pPr/>
              <a:t>27</a:t>
            </a:fld>
            <a:endParaRPr lang="tr-TR"/>
          </a:p>
        </p:txBody>
      </p:sp>
      <p:sp>
        <p:nvSpPr>
          <p:cNvPr id="6" name="Footer Placeholder 5"/>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38914" name="Rectangle 2"/>
          <p:cNvSpPr>
            <a:spLocks noGrp="1" noRot="1" noChangeArrowheads="1"/>
          </p:cNvSpPr>
          <p:nvPr>
            <p:ph type="title"/>
          </p:nvPr>
        </p:nvSpPr>
        <p:spPr/>
        <p:txBody>
          <a:bodyPr/>
          <a:lstStyle/>
          <a:p>
            <a:r>
              <a:rPr lang="tr-TR" sz="3200"/>
              <a:t>Öğrenme Devrimi (LR) ne getiriyor?</a:t>
            </a:r>
          </a:p>
        </p:txBody>
      </p:sp>
      <p:sp>
        <p:nvSpPr>
          <p:cNvPr id="38915" name="Rectangle 3"/>
          <p:cNvSpPr>
            <a:spLocks noGrp="1" noChangeArrowheads="1"/>
          </p:cNvSpPr>
          <p:nvPr>
            <p:ph type="body" idx="1"/>
          </p:nvPr>
        </p:nvSpPr>
        <p:spPr/>
        <p:txBody>
          <a:bodyPr/>
          <a:lstStyle/>
          <a:p>
            <a:r>
              <a:rPr lang="tr-TR"/>
              <a:t>Öğrenme Devrimi insanlara, varlıklarını ve türlerinin devamını sağlayan tüm yaşam süreçlerini kontrol eden MS’e sahip olduklarını haber veriyor.</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tr-TR"/>
              <a:t>Rev 2.0, Mayıs 2010</a:t>
            </a:r>
            <a:endParaRPr lang="tr-TR"/>
          </a:p>
        </p:txBody>
      </p:sp>
      <p:sp>
        <p:nvSpPr>
          <p:cNvPr id="6" name="Slide Number Placeholder 5"/>
          <p:cNvSpPr>
            <a:spLocks noGrp="1"/>
          </p:cNvSpPr>
          <p:nvPr>
            <p:ph type="sldNum" sz="quarter" idx="11"/>
          </p:nvPr>
        </p:nvSpPr>
        <p:spPr/>
        <p:txBody>
          <a:bodyPr/>
          <a:lstStyle/>
          <a:p>
            <a:fld id="{AF2D1DA0-AAA0-2C48-8396-81DC0DF42842}" type="slidenum">
              <a:rPr lang="tr-TR"/>
              <a:pPr/>
              <a:t>28</a:t>
            </a:fld>
            <a:endParaRPr lang="tr-TR"/>
          </a:p>
        </p:txBody>
      </p:sp>
      <p:sp>
        <p:nvSpPr>
          <p:cNvPr id="7" name="Footer Placeholder 6"/>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43012" name="Rectangle 4"/>
          <p:cNvSpPr>
            <a:spLocks noGrp="1" noRot="1" noChangeArrowheads="1"/>
          </p:cNvSpPr>
          <p:nvPr>
            <p:ph type="title"/>
          </p:nvPr>
        </p:nvSpPr>
        <p:spPr/>
        <p:txBody>
          <a:bodyPr/>
          <a:lstStyle/>
          <a:p>
            <a:r>
              <a:rPr lang="en-US" sz="3200"/>
              <a:t>Her devrim bir ilke çevresinde örgülenir!</a:t>
            </a:r>
            <a:endParaRPr lang="tr-TR" sz="3200"/>
          </a:p>
        </p:txBody>
      </p:sp>
      <p:sp>
        <p:nvSpPr>
          <p:cNvPr id="43013" name="Rectangle 5"/>
          <p:cNvSpPr>
            <a:spLocks noGrp="1" noChangeArrowheads="1"/>
          </p:cNvSpPr>
          <p:nvPr>
            <p:ph type="body" sz="half" idx="1"/>
          </p:nvPr>
        </p:nvSpPr>
        <p:spPr>
          <a:xfrm>
            <a:off x="0" y="1600200"/>
            <a:ext cx="4860925" cy="4525963"/>
          </a:xfrm>
        </p:spPr>
        <p:txBody>
          <a:bodyPr/>
          <a:lstStyle/>
          <a:p>
            <a:r>
              <a:rPr lang="en-US" sz="2400"/>
              <a:t>Sanayi devrimi </a:t>
            </a:r>
            <a:r>
              <a:rPr lang="en-US" sz="2400" i="1"/>
              <a:t>buhar gücünün kol gücünden daha avantajlı olması</a:t>
            </a:r>
            <a:r>
              <a:rPr lang="en-US" sz="2400"/>
              <a:t> ilkesine dayanıyordu.</a:t>
            </a:r>
            <a:endParaRPr lang="tr-TR" sz="2400"/>
          </a:p>
          <a:p>
            <a:r>
              <a:rPr lang="en-US" sz="2400"/>
              <a:t>Enformasyon devrimi ise </a:t>
            </a:r>
            <a:r>
              <a:rPr lang="en-US" sz="2400" i="1"/>
              <a:t>bir ürünün katma değerini en çok artıran öğenin bilgi olduğu</a:t>
            </a:r>
            <a:r>
              <a:rPr lang="en-US" sz="2400"/>
              <a:t> ilkesini temel almıştı.</a:t>
            </a:r>
            <a:endParaRPr lang="tr-TR" sz="2400"/>
          </a:p>
          <a:p>
            <a:r>
              <a:rPr lang="en-US" sz="2400"/>
              <a:t>Öğrenme devrimi de bir ilkeye dayanmaktadır ve bu, “</a:t>
            </a:r>
            <a:r>
              <a:rPr lang="en-US" sz="2400" i="1"/>
              <a:t>ihtiyaçlar kendiliğinden öğrenilir</a:t>
            </a:r>
            <a:r>
              <a:rPr lang="en-US" sz="2400"/>
              <a:t>” ilkesidir.</a:t>
            </a:r>
            <a:endParaRPr lang="tr-TR" sz="2400"/>
          </a:p>
        </p:txBody>
      </p:sp>
      <p:pic>
        <p:nvPicPr>
          <p:cNvPr id="9" name="Picture 8" descr="ATT00109.jpg"/>
          <p:cNvPicPr>
            <a:picLocks noChangeAspect="1"/>
          </p:cNvPicPr>
          <p:nvPr/>
        </p:nvPicPr>
        <p:blipFill>
          <a:blip r:embed="rId3"/>
          <a:stretch>
            <a:fillRect/>
          </a:stretch>
        </p:blipFill>
        <p:spPr>
          <a:xfrm>
            <a:off x="5459970" y="1318381"/>
            <a:ext cx="3684030" cy="49348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wipe(down)">
                                      <p:cBhvr>
                                        <p:cTn id="7" dur="500"/>
                                        <p:tgtEl>
                                          <p:spTgt spid="430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3013">
                                            <p:txEl>
                                              <p:pRg st="1" end="1"/>
                                            </p:txEl>
                                          </p:spTgt>
                                        </p:tgtEl>
                                        <p:attrNameLst>
                                          <p:attrName>style.visibility</p:attrName>
                                        </p:attrNameLst>
                                      </p:cBhvr>
                                      <p:to>
                                        <p:strVal val="visible"/>
                                      </p:to>
                                    </p:set>
                                    <p:animEffect transition="in" filter="wipe(down)">
                                      <p:cBhvr>
                                        <p:cTn id="12" dur="500"/>
                                        <p:tgtEl>
                                          <p:spTgt spid="430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3013">
                                            <p:txEl>
                                              <p:pRg st="2" end="2"/>
                                            </p:txEl>
                                          </p:spTgt>
                                        </p:tgtEl>
                                        <p:attrNameLst>
                                          <p:attrName>style.visibility</p:attrName>
                                        </p:attrNameLst>
                                      </p:cBhvr>
                                      <p:to>
                                        <p:strVal val="visible"/>
                                      </p:to>
                                    </p:set>
                                    <p:animEffect transition="in" filter="wipe(down)">
                                      <p:cBhvr>
                                        <p:cTn id="17" dur="500"/>
                                        <p:tgtEl>
                                          <p:spTgt spid="430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Rev 2.0, Mayıs 2010</a:t>
            </a:r>
            <a:endParaRPr lang="tr-TR"/>
          </a:p>
        </p:txBody>
      </p:sp>
      <p:sp>
        <p:nvSpPr>
          <p:cNvPr id="5" name="Slide Number Placeholder 4"/>
          <p:cNvSpPr>
            <a:spLocks noGrp="1"/>
          </p:cNvSpPr>
          <p:nvPr>
            <p:ph type="sldNum" sz="quarter" idx="11"/>
          </p:nvPr>
        </p:nvSpPr>
        <p:spPr/>
        <p:txBody>
          <a:bodyPr/>
          <a:lstStyle/>
          <a:p>
            <a:fld id="{FE7CA009-85C3-F946-95CF-5ED6FD4BD6CC}" type="slidenum">
              <a:rPr lang="tr-TR"/>
              <a:pPr/>
              <a:t>29</a:t>
            </a:fld>
            <a:endParaRPr lang="tr-TR"/>
          </a:p>
        </p:txBody>
      </p:sp>
      <p:sp>
        <p:nvSpPr>
          <p:cNvPr id="6" name="Footer Placeholder 5"/>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45058" name="Rectangle 2"/>
          <p:cNvSpPr>
            <a:spLocks noGrp="1" noRot="1" noChangeArrowheads="1"/>
          </p:cNvSpPr>
          <p:nvPr>
            <p:ph type="title"/>
          </p:nvPr>
        </p:nvSpPr>
        <p:spPr/>
        <p:txBody>
          <a:bodyPr/>
          <a:lstStyle/>
          <a:p>
            <a:r>
              <a:rPr lang="en-US" sz="3200"/>
              <a:t>Ama ilkeler tek başına devrim yapamaz!</a:t>
            </a:r>
            <a:endParaRPr lang="tr-TR" sz="3200"/>
          </a:p>
        </p:txBody>
      </p:sp>
      <p:sp>
        <p:nvSpPr>
          <p:cNvPr id="45059" name="Rectangle 3"/>
          <p:cNvSpPr>
            <a:spLocks noGrp="1" noChangeArrowheads="1"/>
          </p:cNvSpPr>
          <p:nvPr>
            <p:ph type="body" idx="1"/>
          </p:nvPr>
        </p:nvSpPr>
        <p:spPr>
          <a:xfrm>
            <a:off x="0" y="1600200"/>
            <a:ext cx="9144000" cy="4525963"/>
          </a:xfrm>
        </p:spPr>
        <p:txBody>
          <a:bodyPr/>
          <a:lstStyle/>
          <a:p>
            <a:pPr>
              <a:lnSpc>
                <a:spcPct val="90000"/>
              </a:lnSpc>
            </a:pPr>
            <a:r>
              <a:rPr lang="en-US" sz="2400"/>
              <a:t>Ne sanayi devrimi ne de IT devrimi tek başına sözü edilen ilkelerin ürünüdürler. Buharın gücünü kol gücünün üzerinde bir değere çıkaran nesne </a:t>
            </a:r>
            <a:r>
              <a:rPr lang="en-US" sz="2400" i="1"/>
              <a:t>buhar makinesi</a:t>
            </a:r>
            <a:r>
              <a:rPr lang="en-US" sz="2400"/>
              <a:t>; daha yüksek bilginin daha büyük katma değer üretmesini ise </a:t>
            </a:r>
            <a:r>
              <a:rPr lang="en-US" sz="2400" i="1"/>
              <a:t>bilgisayar</a:t>
            </a:r>
            <a:r>
              <a:rPr lang="en-US" sz="2400"/>
              <a:t> sağlayabilmiştir.</a:t>
            </a:r>
          </a:p>
          <a:p>
            <a:pPr>
              <a:lnSpc>
                <a:spcPct val="90000"/>
              </a:lnSpc>
            </a:pPr>
            <a:r>
              <a:rPr lang="en-US" sz="2400"/>
              <a:t>Benzer şekilde </a:t>
            </a:r>
            <a:r>
              <a:rPr lang="en-US" sz="2400" i="1"/>
              <a:t>ihtiyaçlar kendiliğinden öğrenilir</a:t>
            </a:r>
            <a:r>
              <a:rPr lang="en-US" sz="2400"/>
              <a:t> ilkesi de öğrenme devrimini tek başına başlatamamıştır; muhtemelen insanoğlu bu ilkenin çok uzun zamandan beri farkındadır. </a:t>
            </a:r>
            <a:endParaRPr lang="tr-TR" sz="2400"/>
          </a:p>
          <a:p>
            <a:pPr>
              <a:lnSpc>
                <a:spcPct val="90000"/>
              </a:lnSpc>
            </a:pPr>
            <a:r>
              <a:rPr lang="en-US" sz="2400"/>
              <a:t>Burada, buhar makinesi ya da bilgisayar gibi bir nesne yerine bu defa daha soft </a:t>
            </a:r>
            <a:r>
              <a:rPr lang="en-US" sz="1800" b="1">
                <a:solidFill>
                  <a:srgbClr val="7D7DFF"/>
                </a:solidFill>
              </a:rPr>
              <a:t>(bilgisayar buhar makinesine göre çok daha softtur)</a:t>
            </a:r>
            <a:r>
              <a:rPr lang="en-US" sz="2400"/>
              <a:t> bir buluş rol oynamıştır. Bu soft buluş, </a:t>
            </a:r>
            <a:r>
              <a:rPr lang="en-US" sz="2400" i="1"/>
              <a:t>bildi</a:t>
            </a:r>
            <a:r>
              <a:rPr lang="tr-TR" sz="2400" i="1"/>
              <a:t>ğimize inandıklarımızın</a:t>
            </a:r>
            <a:r>
              <a:rPr lang="en-US" sz="2400" i="1"/>
              <a:t>, kendiliğinden öğrenme önündeki en büyük engel olduğu</a:t>
            </a:r>
            <a:r>
              <a:rPr lang="en-US" sz="2400"/>
              <a:t> düşüncesidir. </a:t>
            </a:r>
            <a:r>
              <a:rPr lang="tr-TR" sz="2400"/>
              <a:t>Çünkü merakı durdururlar.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tr-TR"/>
              <a:t>Rev 2.0, Mayıs 2010</a:t>
            </a:r>
            <a:endParaRPr lang="tr-TR"/>
          </a:p>
        </p:txBody>
      </p:sp>
      <p:sp>
        <p:nvSpPr>
          <p:cNvPr id="6" name="Slide Number Placeholder 5"/>
          <p:cNvSpPr>
            <a:spLocks noGrp="1"/>
          </p:cNvSpPr>
          <p:nvPr>
            <p:ph type="sldNum" sz="quarter" idx="11"/>
          </p:nvPr>
        </p:nvSpPr>
        <p:spPr/>
        <p:txBody>
          <a:bodyPr/>
          <a:lstStyle/>
          <a:p>
            <a:fld id="{2D176D7B-DF7C-FB41-8E23-91DF200DCB4A}" type="slidenum">
              <a:rPr lang="tr-TR"/>
              <a:pPr/>
              <a:t>3</a:t>
            </a:fld>
            <a:endParaRPr lang="tr-TR"/>
          </a:p>
        </p:txBody>
      </p:sp>
      <p:sp>
        <p:nvSpPr>
          <p:cNvPr id="7" name="Footer Placeholder 6"/>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8196" name="Rectangle 4"/>
          <p:cNvSpPr>
            <a:spLocks noGrp="1" noRot="1" noChangeArrowheads="1"/>
          </p:cNvSpPr>
          <p:nvPr>
            <p:ph type="title"/>
          </p:nvPr>
        </p:nvSpPr>
        <p:spPr/>
        <p:txBody>
          <a:bodyPr/>
          <a:lstStyle/>
          <a:p>
            <a:r>
              <a:rPr lang="tr-TR" sz="3200"/>
              <a:t>Bir hatırlatma: Mevcut eğitim sistemlerinin (ES) yaygın ortak özelliği</a:t>
            </a:r>
          </a:p>
        </p:txBody>
      </p:sp>
      <p:sp>
        <p:nvSpPr>
          <p:cNvPr id="8197" name="Rectangle 5"/>
          <p:cNvSpPr>
            <a:spLocks noGrp="1" noChangeArrowheads="1"/>
          </p:cNvSpPr>
          <p:nvPr>
            <p:ph type="body" sz="half" idx="1"/>
          </p:nvPr>
        </p:nvSpPr>
        <p:spPr>
          <a:xfrm>
            <a:off x="0" y="1600200"/>
            <a:ext cx="4495800" cy="4525963"/>
          </a:xfrm>
        </p:spPr>
        <p:txBody>
          <a:bodyPr/>
          <a:lstStyle/>
          <a:p>
            <a:pPr>
              <a:lnSpc>
                <a:spcPct val="115000"/>
              </a:lnSpc>
              <a:spcAft>
                <a:spcPct val="20000"/>
              </a:spcAft>
            </a:pPr>
            <a:r>
              <a:rPr lang="tr-TR" sz="2400"/>
              <a:t>Genelde Dünya özelde Türkiye’de ES, ideolojik bir taban üzerine inşa edilmiştir.</a:t>
            </a:r>
          </a:p>
          <a:p>
            <a:pPr>
              <a:lnSpc>
                <a:spcPct val="115000"/>
              </a:lnSpc>
              <a:spcAft>
                <a:spcPct val="20000"/>
              </a:spcAft>
            </a:pPr>
            <a:r>
              <a:rPr lang="tr-TR" sz="2400"/>
              <a:t>Daha sonra ister mesleki ister bilimsel olsun, bu taban üzerine inşa edilecek olan ileri modüller, ideolojik tabanın </a:t>
            </a:r>
            <a:r>
              <a:rPr lang="tr-TR" sz="2400">
                <a:solidFill>
                  <a:srgbClr val="FFFF00"/>
                </a:solidFill>
              </a:rPr>
              <a:t>saklı içeriklerinden*</a:t>
            </a:r>
            <a:r>
              <a:rPr lang="tr-TR" sz="2400"/>
              <a:t> bağımsız olamaz.</a:t>
            </a:r>
          </a:p>
          <a:p>
            <a:pPr>
              <a:lnSpc>
                <a:spcPct val="115000"/>
              </a:lnSpc>
              <a:spcAft>
                <a:spcPct val="20000"/>
              </a:spcAft>
              <a:buFont typeface="Wingdings" charset="2"/>
              <a:buNone/>
            </a:pPr>
            <a:r>
              <a:rPr lang="tr-TR" sz="1800" b="1"/>
              <a:t>* (Dağıtılacak yazı: Sİ)</a:t>
            </a:r>
          </a:p>
        </p:txBody>
      </p:sp>
      <p:pic>
        <p:nvPicPr>
          <p:cNvPr id="8199" name="Picture 7" descr="yuh"/>
          <p:cNvPicPr>
            <a:picLocks noChangeAspect="1" noChangeArrowheads="1"/>
          </p:cNvPicPr>
          <p:nvPr>
            <p:ph sz="half" idx="2"/>
          </p:nvPr>
        </p:nvPicPr>
        <p:blipFill>
          <a:blip r:embed="rId3"/>
          <a:srcRect/>
          <a:stretch>
            <a:fillRect/>
          </a:stretch>
        </p:blipFill>
        <p:spPr>
          <a:xfrm>
            <a:off x="4568825" y="1600200"/>
            <a:ext cx="4575175" cy="46307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box(in)">
                                      <p:cBhvr>
                                        <p:cTn id="7" dur="500"/>
                                        <p:tgtEl>
                                          <p:spTgt spid="8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7">
                                            <p:txEl>
                                              <p:pRg st="1" end="1"/>
                                            </p:txEl>
                                          </p:spTgt>
                                        </p:tgtEl>
                                        <p:attrNameLst>
                                          <p:attrName>style.visibility</p:attrName>
                                        </p:attrNameLst>
                                      </p:cBhvr>
                                      <p:to>
                                        <p:strVal val="visible"/>
                                      </p:to>
                                    </p:set>
                                    <p:animEffect transition="in" filter="box(in)">
                                      <p:cBhvr>
                                        <p:cTn id="12" dur="500"/>
                                        <p:tgtEl>
                                          <p:spTgt spid="81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7">
                                            <p:txEl>
                                              <p:pRg st="2" end="2"/>
                                            </p:txEl>
                                          </p:spTgt>
                                        </p:tgtEl>
                                        <p:attrNameLst>
                                          <p:attrName>style.visibility</p:attrName>
                                        </p:attrNameLst>
                                      </p:cBhvr>
                                      <p:to>
                                        <p:strVal val="visible"/>
                                      </p:to>
                                    </p:set>
                                    <p:animEffect transition="in" filter="box(in)">
                                      <p:cBhvr>
                                        <p:cTn id="17" dur="500"/>
                                        <p:tgtEl>
                                          <p:spTgt spid="81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199"/>
                                        </p:tgtEl>
                                        <p:attrNameLst>
                                          <p:attrName>style.visibility</p:attrName>
                                        </p:attrNameLst>
                                      </p:cBhvr>
                                      <p:to>
                                        <p:strVal val="visible"/>
                                      </p:to>
                                    </p:set>
                                    <p:animEffect transition="in" filter="box(in)">
                                      <p:cBhvr>
                                        <p:cTn id="22"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Rev 2.0, Mayıs 2010</a:t>
            </a:r>
            <a:endParaRPr lang="tr-TR"/>
          </a:p>
        </p:txBody>
      </p:sp>
      <p:sp>
        <p:nvSpPr>
          <p:cNvPr id="5" name="Slide Number Placeholder 4"/>
          <p:cNvSpPr>
            <a:spLocks noGrp="1"/>
          </p:cNvSpPr>
          <p:nvPr>
            <p:ph type="sldNum" sz="quarter" idx="11"/>
          </p:nvPr>
        </p:nvSpPr>
        <p:spPr/>
        <p:txBody>
          <a:bodyPr/>
          <a:lstStyle/>
          <a:p>
            <a:fld id="{B1A13AC4-D153-7D4B-9F15-4408083E61CD}" type="slidenum">
              <a:rPr lang="tr-TR"/>
              <a:pPr/>
              <a:t>30</a:t>
            </a:fld>
            <a:endParaRPr lang="tr-TR"/>
          </a:p>
        </p:txBody>
      </p:sp>
      <p:sp>
        <p:nvSpPr>
          <p:cNvPr id="6" name="Footer Placeholder 5"/>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46082" name="Rectangle 2"/>
          <p:cNvSpPr>
            <a:spLocks noGrp="1" noRot="1" noChangeArrowheads="1"/>
          </p:cNvSpPr>
          <p:nvPr>
            <p:ph type="title"/>
          </p:nvPr>
        </p:nvSpPr>
        <p:spPr/>
        <p:txBody>
          <a:bodyPr/>
          <a:lstStyle/>
          <a:p>
            <a:r>
              <a:rPr lang="tr-TR"/>
              <a:t>Böyle şey olur mu?</a:t>
            </a:r>
          </a:p>
        </p:txBody>
      </p:sp>
      <p:sp>
        <p:nvSpPr>
          <p:cNvPr id="46083" name="Rectangle 3"/>
          <p:cNvSpPr>
            <a:spLocks noGrp="1" noChangeArrowheads="1"/>
          </p:cNvSpPr>
          <p:nvPr>
            <p:ph type="body" idx="1"/>
          </p:nvPr>
        </p:nvSpPr>
        <p:spPr/>
        <p:txBody>
          <a:bodyPr/>
          <a:lstStyle/>
          <a:p>
            <a:r>
              <a:rPr lang="en-US"/>
              <a:t>Buradaki tuhaflığın nedeni, “</a:t>
            </a:r>
            <a:r>
              <a:rPr lang="en-US" b="1"/>
              <a:t>bildiğimiz</a:t>
            </a:r>
            <a:r>
              <a:rPr lang="en-US"/>
              <a:t>” teriminin tanımında gizlidir. </a:t>
            </a:r>
            <a:endParaRPr lang="tr-TR"/>
          </a:p>
          <a:p>
            <a:r>
              <a:rPr lang="en-US"/>
              <a:t>Bu terimi, </a:t>
            </a:r>
            <a:r>
              <a:rPr lang="en-US" i="1"/>
              <a:t>“bildiğimize inandığımız” </a:t>
            </a:r>
            <a:r>
              <a:rPr lang="en-US"/>
              <a:t>ya da </a:t>
            </a:r>
            <a:r>
              <a:rPr lang="en-US" i="1"/>
              <a:t>“bildiğimizi zannettiğimiz”</a:t>
            </a:r>
            <a:r>
              <a:rPr lang="en-US"/>
              <a:t> olarak değiştirirsek, bilinenin öğrenmeye nasıl engel olabildiği daha iyi anlaşılabilir.</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Rev 2.0, Mayıs 2010</a:t>
            </a:r>
            <a:endParaRPr lang="tr-TR"/>
          </a:p>
        </p:txBody>
      </p:sp>
      <p:sp>
        <p:nvSpPr>
          <p:cNvPr id="5" name="Slide Number Placeholder 4"/>
          <p:cNvSpPr>
            <a:spLocks noGrp="1"/>
          </p:cNvSpPr>
          <p:nvPr>
            <p:ph type="sldNum" sz="quarter" idx="11"/>
          </p:nvPr>
        </p:nvSpPr>
        <p:spPr/>
        <p:txBody>
          <a:bodyPr/>
          <a:lstStyle/>
          <a:p>
            <a:fld id="{319CA4A8-CE49-E94E-A073-C3911029ED17}" type="slidenum">
              <a:rPr lang="tr-TR"/>
              <a:pPr/>
              <a:t>31</a:t>
            </a:fld>
            <a:endParaRPr lang="tr-TR"/>
          </a:p>
        </p:txBody>
      </p:sp>
      <p:sp>
        <p:nvSpPr>
          <p:cNvPr id="6" name="Footer Placeholder 5"/>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47106" name="Rectangle 2"/>
          <p:cNvSpPr>
            <a:spLocks noGrp="1" noRot="1" noChangeArrowheads="1"/>
          </p:cNvSpPr>
          <p:nvPr>
            <p:ph type="title"/>
          </p:nvPr>
        </p:nvSpPr>
        <p:spPr/>
        <p:txBody>
          <a:bodyPr/>
          <a:lstStyle/>
          <a:p>
            <a:r>
              <a:rPr lang="tr-TR"/>
              <a:t>Öğrenilmiş çaresizlik (ÖÇ)</a:t>
            </a:r>
            <a:endParaRPr lang="en-US"/>
          </a:p>
        </p:txBody>
      </p:sp>
      <p:sp>
        <p:nvSpPr>
          <p:cNvPr id="47107" name="Rectangle 3"/>
          <p:cNvSpPr>
            <a:spLocks noGrp="1" noChangeArrowheads="1"/>
          </p:cNvSpPr>
          <p:nvPr>
            <p:ph type="body" idx="1"/>
          </p:nvPr>
        </p:nvSpPr>
        <p:spPr/>
        <p:txBody>
          <a:bodyPr/>
          <a:lstStyle/>
          <a:p>
            <a:r>
              <a:rPr lang="en-US"/>
              <a:t>Öğrenme süreçlerini ihtiyaçlar tetiklese de, </a:t>
            </a:r>
            <a:r>
              <a:rPr lang="tr-TR"/>
              <a:t>ÖÇ</a:t>
            </a:r>
            <a:r>
              <a:rPr lang="en-US"/>
              <a:t> nedeniyle kişi zorlama yoluyla belleğine </a:t>
            </a:r>
            <a:r>
              <a:rPr lang="tr-TR"/>
              <a:t>bilgiler </a:t>
            </a:r>
            <a:r>
              <a:rPr lang="en-US"/>
              <a:t>yerleşti</a:t>
            </a:r>
            <a:r>
              <a:rPr lang="tr-TR"/>
              <a:t>rebilir,</a:t>
            </a:r>
          </a:p>
          <a:p>
            <a:r>
              <a:rPr lang="en-US"/>
              <a:t>ve </a:t>
            </a:r>
            <a:r>
              <a:rPr lang="tr-TR"/>
              <a:t>bunların </a:t>
            </a:r>
            <a:r>
              <a:rPr lang="en-US"/>
              <a:t>kullanımı yoluyla çevresinden onay aldığı bilgileri de </a:t>
            </a:r>
            <a:r>
              <a:rPr lang="en-US" i="1"/>
              <a:t>ihtiyaca dayalı olarak öğrenilmiş bilgi</a:t>
            </a:r>
            <a:r>
              <a:rPr lang="en-US"/>
              <a:t> olarak sayabilir</a:t>
            </a:r>
            <a:r>
              <a:rPr lang="tr-TR"/>
              <a:t>.</a:t>
            </a:r>
          </a:p>
          <a:p>
            <a:r>
              <a:rPr lang="en-US"/>
              <a:t> </a:t>
            </a:r>
            <a:r>
              <a:rPr lang="tr-TR"/>
              <a:t>B</a:t>
            </a:r>
            <a:r>
              <a:rPr lang="en-US"/>
              <a:t>öylece iki bilgi türü birbirine karışmaya başlar. </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tr-TR"/>
              <a:t>Rev 2.0, Mayıs 2010</a:t>
            </a:r>
            <a:endParaRPr lang="tr-TR"/>
          </a:p>
        </p:txBody>
      </p:sp>
      <p:sp>
        <p:nvSpPr>
          <p:cNvPr id="6" name="Slide Number Placeholder 5"/>
          <p:cNvSpPr>
            <a:spLocks noGrp="1"/>
          </p:cNvSpPr>
          <p:nvPr>
            <p:ph type="sldNum" sz="quarter" idx="11"/>
          </p:nvPr>
        </p:nvSpPr>
        <p:spPr/>
        <p:txBody>
          <a:bodyPr/>
          <a:lstStyle/>
          <a:p>
            <a:fld id="{28F70010-1942-3643-9CEF-B4487610C0DC}" type="slidenum">
              <a:rPr lang="tr-TR"/>
              <a:pPr/>
              <a:t>32</a:t>
            </a:fld>
            <a:endParaRPr lang="tr-TR"/>
          </a:p>
        </p:txBody>
      </p:sp>
      <p:sp>
        <p:nvSpPr>
          <p:cNvPr id="7" name="Footer Placeholder 6"/>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48132" name="Rectangle 4"/>
          <p:cNvSpPr>
            <a:spLocks noGrp="1" noRot="1" noChangeArrowheads="1"/>
          </p:cNvSpPr>
          <p:nvPr>
            <p:ph type="title"/>
          </p:nvPr>
        </p:nvSpPr>
        <p:spPr/>
        <p:txBody>
          <a:bodyPr/>
          <a:lstStyle/>
          <a:p>
            <a:r>
              <a:rPr lang="tr-TR" sz="3200"/>
              <a:t>İhtiyaçların sesi kısılınca, öğrenme durur!</a:t>
            </a:r>
          </a:p>
        </p:txBody>
      </p:sp>
      <p:sp>
        <p:nvSpPr>
          <p:cNvPr id="48133" name="Rectangle 5"/>
          <p:cNvSpPr>
            <a:spLocks noGrp="1" noChangeArrowheads="1"/>
          </p:cNvSpPr>
          <p:nvPr>
            <p:ph type="body" sz="half" idx="1"/>
          </p:nvPr>
        </p:nvSpPr>
        <p:spPr>
          <a:xfrm>
            <a:off x="0" y="1588104"/>
            <a:ext cx="4038600" cy="4525963"/>
          </a:xfrm>
        </p:spPr>
        <p:txBody>
          <a:bodyPr/>
          <a:lstStyle/>
          <a:p>
            <a:pPr>
              <a:lnSpc>
                <a:spcPct val="90000"/>
              </a:lnSpc>
            </a:pPr>
            <a:r>
              <a:rPr lang="en-US" sz="2400" dirty="0" err="1"/>
              <a:t>Zamanla</a:t>
            </a:r>
            <a:r>
              <a:rPr lang="en-US" sz="2400" dirty="0"/>
              <a:t>, </a:t>
            </a:r>
            <a:r>
              <a:rPr lang="en-US" sz="2400" dirty="0" err="1"/>
              <a:t>zorlama</a:t>
            </a:r>
            <a:r>
              <a:rPr lang="en-US" sz="2400" dirty="0"/>
              <a:t> </a:t>
            </a:r>
            <a:r>
              <a:rPr lang="en-US" sz="2400" dirty="0" err="1"/>
              <a:t>bilgilerinin</a:t>
            </a:r>
            <a:r>
              <a:rPr lang="en-US" sz="2400" dirty="0"/>
              <a:t> </a:t>
            </a:r>
            <a:r>
              <a:rPr lang="en-US" sz="2400" dirty="0" err="1"/>
              <a:t>hacmi</a:t>
            </a:r>
            <a:r>
              <a:rPr lang="en-US" sz="2400" dirty="0"/>
              <a:t> art</a:t>
            </a:r>
            <a:r>
              <a:rPr lang="tr-TR" sz="2400" dirty="0"/>
              <a:t>ar,</a:t>
            </a:r>
          </a:p>
          <a:p>
            <a:pPr>
              <a:lnSpc>
                <a:spcPct val="90000"/>
              </a:lnSpc>
            </a:pPr>
            <a:r>
              <a:rPr lang="tr-TR" sz="2400" dirty="0"/>
              <a:t>G</a:t>
            </a:r>
            <a:r>
              <a:rPr lang="en-US" sz="2400" dirty="0" err="1"/>
              <a:t>iderek</a:t>
            </a:r>
            <a:r>
              <a:rPr lang="en-US" sz="2400" dirty="0"/>
              <a:t> </a:t>
            </a:r>
            <a:r>
              <a:rPr lang="en-US" sz="2400" dirty="0" err="1"/>
              <a:t>ihtiyaçlarının</a:t>
            </a:r>
            <a:r>
              <a:rPr lang="en-US" sz="2400" dirty="0"/>
              <a:t> </a:t>
            </a:r>
            <a:r>
              <a:rPr lang="en-US" sz="2400" dirty="0" err="1"/>
              <a:t>sesini</a:t>
            </a:r>
            <a:r>
              <a:rPr lang="en-US" sz="2400" dirty="0"/>
              <a:t> </a:t>
            </a:r>
            <a:r>
              <a:rPr lang="en-US" sz="2400" dirty="0" err="1"/>
              <a:t>dinlemez</a:t>
            </a:r>
            <a:r>
              <a:rPr lang="en-US" sz="2400" dirty="0"/>
              <a:t> / </a:t>
            </a:r>
            <a:r>
              <a:rPr lang="en-US" sz="2400" dirty="0" err="1"/>
              <a:t>dinleyemez</a:t>
            </a:r>
            <a:r>
              <a:rPr lang="tr-TR" sz="2400" dirty="0"/>
              <a:t>,</a:t>
            </a:r>
          </a:p>
          <a:p>
            <a:pPr>
              <a:lnSpc>
                <a:spcPct val="90000"/>
              </a:lnSpc>
            </a:pPr>
            <a:r>
              <a:rPr lang="tr-TR" sz="2400" dirty="0"/>
              <a:t>Bu yolla,</a:t>
            </a:r>
            <a:r>
              <a:rPr lang="en-US" sz="2400" dirty="0"/>
              <a:t> </a:t>
            </a:r>
            <a:r>
              <a:rPr lang="en-US" sz="2400" dirty="0" err="1"/>
              <a:t>bilginin</a:t>
            </a:r>
            <a:r>
              <a:rPr lang="en-US" sz="2400" dirty="0"/>
              <a:t> </a:t>
            </a:r>
            <a:r>
              <a:rPr lang="en-US" sz="2400" dirty="0" err="1"/>
              <a:t>mutlaka</a:t>
            </a:r>
            <a:r>
              <a:rPr lang="en-US" sz="2400" dirty="0"/>
              <a:t> </a:t>
            </a:r>
            <a:r>
              <a:rPr lang="en-US" sz="2400" dirty="0" err="1"/>
              <a:t>birilerince</a:t>
            </a:r>
            <a:r>
              <a:rPr lang="en-US" sz="2400" dirty="0"/>
              <a:t> </a:t>
            </a:r>
            <a:r>
              <a:rPr lang="en-US" sz="2400" dirty="0" err="1"/>
              <a:t>öğretileceği</a:t>
            </a:r>
            <a:r>
              <a:rPr lang="en-US" sz="2400" dirty="0"/>
              <a:t> </a:t>
            </a:r>
            <a:r>
              <a:rPr lang="en-US" sz="1800" b="1" dirty="0">
                <a:solidFill>
                  <a:srgbClr val="7D7DFF"/>
                </a:solidFill>
              </a:rPr>
              <a:t>(</a:t>
            </a:r>
            <a:r>
              <a:rPr lang="en-US" sz="1800" b="1" dirty="0" err="1">
                <a:solidFill>
                  <a:srgbClr val="7D7DFF"/>
                </a:solidFill>
              </a:rPr>
              <a:t>artık</a:t>
            </a:r>
            <a:r>
              <a:rPr lang="en-US" sz="1800" b="1" dirty="0">
                <a:solidFill>
                  <a:srgbClr val="7D7DFF"/>
                </a:solidFill>
              </a:rPr>
              <a:t> </a:t>
            </a:r>
            <a:r>
              <a:rPr lang="en-US" sz="1800" b="1" dirty="0" err="1">
                <a:solidFill>
                  <a:srgbClr val="7D7DFF"/>
                </a:solidFill>
              </a:rPr>
              <a:t>ona</a:t>
            </a:r>
            <a:r>
              <a:rPr lang="en-US" sz="1800" b="1" dirty="0">
                <a:solidFill>
                  <a:srgbClr val="7D7DFF"/>
                </a:solidFill>
              </a:rPr>
              <a:t> </a:t>
            </a:r>
            <a:r>
              <a:rPr lang="en-US" sz="1800" b="1" dirty="0" err="1">
                <a:solidFill>
                  <a:srgbClr val="7D7DFF"/>
                </a:solidFill>
              </a:rPr>
              <a:t>zorlama</a:t>
            </a:r>
            <a:r>
              <a:rPr lang="en-US" sz="1800" b="1" dirty="0">
                <a:solidFill>
                  <a:srgbClr val="7D7DFF"/>
                </a:solidFill>
              </a:rPr>
              <a:t> </a:t>
            </a:r>
            <a:r>
              <a:rPr lang="en-US" sz="1800" b="1" dirty="0" err="1">
                <a:solidFill>
                  <a:srgbClr val="7D7DFF"/>
                </a:solidFill>
              </a:rPr>
              <a:t>da</a:t>
            </a:r>
            <a:r>
              <a:rPr lang="en-US" sz="1800" b="1" dirty="0">
                <a:solidFill>
                  <a:srgbClr val="7D7DFF"/>
                </a:solidFill>
              </a:rPr>
              <a:t> </a:t>
            </a:r>
            <a:r>
              <a:rPr lang="en-US" sz="1800" b="1" dirty="0" err="1">
                <a:solidFill>
                  <a:srgbClr val="7D7DFF"/>
                </a:solidFill>
              </a:rPr>
              <a:t>demez</a:t>
            </a:r>
            <a:r>
              <a:rPr lang="en-US" sz="1800" b="1" dirty="0">
                <a:solidFill>
                  <a:srgbClr val="7D7DFF"/>
                </a:solidFill>
              </a:rPr>
              <a:t>, </a:t>
            </a:r>
            <a:r>
              <a:rPr lang="en-US" sz="1800" b="1" dirty="0" err="1">
                <a:solidFill>
                  <a:srgbClr val="7D7DFF"/>
                </a:solidFill>
              </a:rPr>
              <a:t>diyemez</a:t>
            </a:r>
            <a:r>
              <a:rPr lang="en-US" sz="1800" b="1" dirty="0">
                <a:solidFill>
                  <a:srgbClr val="7D7DFF"/>
                </a:solidFill>
              </a:rPr>
              <a:t>)</a:t>
            </a:r>
            <a:r>
              <a:rPr lang="en-US" sz="2400" dirty="0"/>
              <a:t> </a:t>
            </a:r>
            <a:r>
              <a:rPr lang="en-US" sz="2400" dirty="0" err="1"/>
              <a:t>kalıbını</a:t>
            </a:r>
            <a:r>
              <a:rPr lang="en-US" sz="2400" dirty="0"/>
              <a:t> –</a:t>
            </a:r>
            <a:r>
              <a:rPr lang="en-US" sz="2400" dirty="0" err="1"/>
              <a:t>ister</a:t>
            </a:r>
            <a:r>
              <a:rPr lang="en-US" sz="2400" dirty="0"/>
              <a:t> </a:t>
            </a:r>
            <a:r>
              <a:rPr lang="en-US" sz="2400" dirty="0" err="1"/>
              <a:t>istemez</a:t>
            </a:r>
            <a:r>
              <a:rPr lang="en-US" sz="2400" dirty="0"/>
              <a:t>- </a:t>
            </a:r>
            <a:r>
              <a:rPr lang="en-US" sz="2400" dirty="0" err="1"/>
              <a:t>öğrenir</a:t>
            </a:r>
            <a:r>
              <a:rPr lang="en-US" sz="2400" dirty="0"/>
              <a:t>.</a:t>
            </a:r>
            <a:endParaRPr lang="tr-TR" sz="2400" dirty="0"/>
          </a:p>
          <a:p>
            <a:pPr>
              <a:lnSpc>
                <a:spcPct val="90000"/>
              </a:lnSpc>
            </a:pPr>
            <a:r>
              <a:rPr lang="en-US" sz="2400" b="1" dirty="0" err="1">
                <a:solidFill>
                  <a:srgbClr val="FFFF00"/>
                </a:solidFill>
              </a:rPr>
              <a:t>Öğrenme</a:t>
            </a:r>
            <a:r>
              <a:rPr lang="en-US" sz="2400" b="1" dirty="0">
                <a:solidFill>
                  <a:srgbClr val="FFFF00"/>
                </a:solidFill>
              </a:rPr>
              <a:t> </a:t>
            </a:r>
            <a:r>
              <a:rPr lang="en-US" sz="2400" b="1" dirty="0" err="1">
                <a:solidFill>
                  <a:srgbClr val="FFFF00"/>
                </a:solidFill>
              </a:rPr>
              <a:t>olgusunun</a:t>
            </a:r>
            <a:r>
              <a:rPr lang="en-US" sz="2400" b="1" dirty="0">
                <a:solidFill>
                  <a:srgbClr val="FFFF00"/>
                </a:solidFill>
              </a:rPr>
              <a:t> </a:t>
            </a:r>
            <a:r>
              <a:rPr lang="en-US" sz="2400" b="1" dirty="0" err="1">
                <a:solidFill>
                  <a:srgbClr val="FFFF00"/>
                </a:solidFill>
              </a:rPr>
              <a:t>bittiği</a:t>
            </a:r>
            <a:r>
              <a:rPr lang="en-US" sz="2400" b="1" dirty="0">
                <a:solidFill>
                  <a:srgbClr val="FFFF00"/>
                </a:solidFill>
              </a:rPr>
              <a:t> </a:t>
            </a:r>
            <a:r>
              <a:rPr lang="en-US" sz="2400" b="1" dirty="0" err="1">
                <a:solidFill>
                  <a:srgbClr val="FFFF00"/>
                </a:solidFill>
              </a:rPr>
              <a:t>yer</a:t>
            </a:r>
            <a:r>
              <a:rPr lang="en-US" sz="2400" b="1" dirty="0">
                <a:solidFill>
                  <a:srgbClr val="FFFF00"/>
                </a:solidFill>
              </a:rPr>
              <a:t> </a:t>
            </a:r>
            <a:r>
              <a:rPr lang="en-US" sz="2400" b="1" dirty="0" err="1">
                <a:solidFill>
                  <a:srgbClr val="FFFF00"/>
                </a:solidFill>
              </a:rPr>
              <a:t>burasıdır</a:t>
            </a:r>
            <a:r>
              <a:rPr lang="en-US" sz="2400" b="1" dirty="0">
                <a:solidFill>
                  <a:srgbClr val="FFFF00"/>
                </a:solidFill>
              </a:rPr>
              <a:t>.</a:t>
            </a:r>
            <a:endParaRPr lang="tr-TR" sz="2400" b="1" dirty="0">
              <a:solidFill>
                <a:srgbClr val="FFFF00"/>
              </a:solidFill>
            </a:endParaRPr>
          </a:p>
        </p:txBody>
      </p:sp>
      <p:pic>
        <p:nvPicPr>
          <p:cNvPr id="9" name="Picture 8" descr="2781_0.jpg"/>
          <p:cNvPicPr>
            <a:picLocks noChangeAspect="1"/>
          </p:cNvPicPr>
          <p:nvPr/>
        </p:nvPicPr>
        <p:blipFill>
          <a:blip r:embed="rId3"/>
          <a:stretch>
            <a:fillRect/>
          </a:stretch>
        </p:blipFill>
        <p:spPr>
          <a:xfrm>
            <a:off x="3944995" y="2044095"/>
            <a:ext cx="5199005" cy="3461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 calcmode="lin" valueType="num">
                                      <p:cBhvr additive="base">
                                        <p:cTn id="7" dur="500" fill="hold"/>
                                        <p:tgtEl>
                                          <p:spTgt spid="481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3">
                                            <p:txEl>
                                              <p:pRg st="1" end="1"/>
                                            </p:txEl>
                                          </p:spTgt>
                                        </p:tgtEl>
                                        <p:attrNameLst>
                                          <p:attrName>style.visibility</p:attrName>
                                        </p:attrNameLst>
                                      </p:cBhvr>
                                      <p:to>
                                        <p:strVal val="visible"/>
                                      </p:to>
                                    </p:set>
                                    <p:anim calcmode="lin" valueType="num">
                                      <p:cBhvr additive="base">
                                        <p:cTn id="13" dur="500" fill="hold"/>
                                        <p:tgtEl>
                                          <p:spTgt spid="481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3">
                                            <p:txEl>
                                              <p:pRg st="2" end="2"/>
                                            </p:txEl>
                                          </p:spTgt>
                                        </p:tgtEl>
                                        <p:attrNameLst>
                                          <p:attrName>style.visibility</p:attrName>
                                        </p:attrNameLst>
                                      </p:cBhvr>
                                      <p:to>
                                        <p:strVal val="visible"/>
                                      </p:to>
                                    </p:set>
                                    <p:anim calcmode="lin" valueType="num">
                                      <p:cBhvr additive="base">
                                        <p:cTn id="19" dur="500" fill="hold"/>
                                        <p:tgtEl>
                                          <p:spTgt spid="4813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133">
                                            <p:txEl>
                                              <p:pRg st="3" end="3"/>
                                            </p:txEl>
                                          </p:spTgt>
                                        </p:tgtEl>
                                        <p:attrNameLst>
                                          <p:attrName>style.visibility</p:attrName>
                                        </p:attrNameLst>
                                      </p:cBhvr>
                                      <p:to>
                                        <p:strVal val="visible"/>
                                      </p:to>
                                    </p:set>
                                    <p:anim calcmode="lin" valueType="num">
                                      <p:cBhvr additive="base">
                                        <p:cTn id="25" dur="500" fill="hold"/>
                                        <p:tgtEl>
                                          <p:spTgt spid="4813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Rev 2.0, Mayıs 2010</a:t>
            </a:r>
            <a:endParaRPr lang="tr-TR"/>
          </a:p>
        </p:txBody>
      </p:sp>
      <p:sp>
        <p:nvSpPr>
          <p:cNvPr id="5" name="Slide Number Placeholder 4"/>
          <p:cNvSpPr>
            <a:spLocks noGrp="1"/>
          </p:cNvSpPr>
          <p:nvPr>
            <p:ph type="sldNum" sz="quarter" idx="11"/>
          </p:nvPr>
        </p:nvSpPr>
        <p:spPr/>
        <p:txBody>
          <a:bodyPr/>
          <a:lstStyle/>
          <a:p>
            <a:fld id="{FDDDC63A-A2C9-F941-BBBE-0FA97C935DB2}" type="slidenum">
              <a:rPr lang="tr-TR"/>
              <a:pPr/>
              <a:t>33</a:t>
            </a:fld>
            <a:endParaRPr lang="tr-TR"/>
          </a:p>
        </p:txBody>
      </p:sp>
      <p:sp>
        <p:nvSpPr>
          <p:cNvPr id="6" name="Footer Placeholder 5"/>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50178" name="Rectangle 2"/>
          <p:cNvSpPr>
            <a:spLocks noGrp="1" noRot="1" noChangeArrowheads="1"/>
          </p:cNvSpPr>
          <p:nvPr>
            <p:ph type="title"/>
          </p:nvPr>
        </p:nvSpPr>
        <p:spPr/>
        <p:txBody>
          <a:bodyPr/>
          <a:lstStyle/>
          <a:p>
            <a:r>
              <a:rPr lang="tr-TR"/>
              <a:t>Son perde ve yeni başlangıç!</a:t>
            </a:r>
          </a:p>
        </p:txBody>
      </p:sp>
      <p:sp>
        <p:nvSpPr>
          <p:cNvPr id="50179" name="Rectangle 3"/>
          <p:cNvSpPr>
            <a:spLocks noGrp="1" noChangeArrowheads="1"/>
          </p:cNvSpPr>
          <p:nvPr>
            <p:ph type="body" idx="1"/>
          </p:nvPr>
        </p:nvSpPr>
        <p:spPr/>
        <p:txBody>
          <a:bodyPr/>
          <a:lstStyle/>
          <a:p>
            <a:r>
              <a:rPr lang="en-US"/>
              <a:t>Bu noktadan sonra, kişi ihtiyaçlarının yol göstericiliğini bırakarak belleğine yerleşmiş </a:t>
            </a:r>
            <a:r>
              <a:rPr lang="en-US" i="1"/>
              <a:t>zorlama bilgilerin</a:t>
            </a:r>
            <a:r>
              <a:rPr lang="en-US"/>
              <a:t> güdümüne girer. </a:t>
            </a:r>
            <a:endParaRPr lang="tr-TR"/>
          </a:p>
          <a:p>
            <a:r>
              <a:rPr lang="en-US"/>
              <a:t>İşte bu </a:t>
            </a:r>
            <a:r>
              <a:rPr lang="en-US" i="1"/>
              <a:t>zorlama bilgiler</a:t>
            </a:r>
            <a:r>
              <a:rPr lang="en-US"/>
              <a:t> artık öğrenme olgusunun önündeki kilitli kapılardır.</a:t>
            </a:r>
            <a:endParaRPr lang="tr-TR"/>
          </a:p>
          <a:p>
            <a:r>
              <a:rPr lang="tr-TR"/>
              <a:t>Ama</a:t>
            </a:r>
            <a:r>
              <a:rPr lang="en-US"/>
              <a:t>, buradan bir yöntem üretilebilir: </a:t>
            </a:r>
            <a:r>
              <a:rPr lang="en-US" b="1">
                <a:solidFill>
                  <a:srgbClr val="FFFF00"/>
                </a:solidFill>
              </a:rPr>
              <a:t>Zorlama bilgileri askıya almak!</a:t>
            </a:r>
            <a:endParaRPr lang="tr-TR"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tr-TR"/>
              <a:t>Rev 2.0, Mayıs 2010</a:t>
            </a:r>
            <a:endParaRPr lang="tr-TR"/>
          </a:p>
        </p:txBody>
      </p:sp>
      <p:sp>
        <p:nvSpPr>
          <p:cNvPr id="6" name="Slide Number Placeholder 5"/>
          <p:cNvSpPr>
            <a:spLocks noGrp="1"/>
          </p:cNvSpPr>
          <p:nvPr>
            <p:ph type="sldNum" sz="quarter" idx="11"/>
          </p:nvPr>
        </p:nvSpPr>
        <p:spPr/>
        <p:txBody>
          <a:bodyPr/>
          <a:lstStyle/>
          <a:p>
            <a:fld id="{B68F70B6-DF22-AD4D-8B00-E75BD755EC74}" type="slidenum">
              <a:rPr lang="tr-TR"/>
              <a:pPr/>
              <a:t>34</a:t>
            </a:fld>
            <a:endParaRPr lang="tr-TR"/>
          </a:p>
        </p:txBody>
      </p:sp>
      <p:sp>
        <p:nvSpPr>
          <p:cNvPr id="7" name="Footer Placeholder 6"/>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51204" name="Rectangle 4"/>
          <p:cNvSpPr>
            <a:spLocks noGrp="1" noRot="1" noChangeArrowheads="1"/>
          </p:cNvSpPr>
          <p:nvPr>
            <p:ph type="title"/>
          </p:nvPr>
        </p:nvSpPr>
        <p:spPr/>
        <p:txBody>
          <a:bodyPr/>
          <a:lstStyle/>
          <a:p>
            <a:r>
              <a:rPr lang="tr-TR" sz="4000"/>
              <a:t>Sonuç-1: Koşullanmama hakkı</a:t>
            </a:r>
          </a:p>
        </p:txBody>
      </p:sp>
      <p:sp>
        <p:nvSpPr>
          <p:cNvPr id="51205" name="Rectangle 5"/>
          <p:cNvSpPr>
            <a:spLocks noGrp="1" noChangeArrowheads="1"/>
          </p:cNvSpPr>
          <p:nvPr>
            <p:ph type="body" sz="half" idx="1"/>
          </p:nvPr>
        </p:nvSpPr>
        <p:spPr>
          <a:xfrm>
            <a:off x="273050" y="1554163"/>
            <a:ext cx="4495800" cy="4525962"/>
          </a:xfrm>
        </p:spPr>
        <p:txBody>
          <a:bodyPr/>
          <a:lstStyle/>
          <a:p>
            <a:pPr marL="274638" indent="-274638"/>
            <a:r>
              <a:rPr lang="tr-TR" sz="2000"/>
              <a:t>Her canlı, içinde yaşadığı çevreler yoluyla kendi doğru – iyi – güzellerini yani değerlerini kendisi üretmelidir (</a:t>
            </a:r>
            <a:r>
              <a:rPr lang="tr-TR" sz="2000" i="1"/>
              <a:t>oluşturmacı</a:t>
            </a:r>
            <a:r>
              <a:rPr lang="tr-TR" sz="2000"/>
              <a:t> yaklaşım).</a:t>
            </a:r>
          </a:p>
          <a:p>
            <a:pPr marL="274638" indent="-274638"/>
            <a:r>
              <a:rPr lang="tr-TR" sz="2000"/>
              <a:t>Koşullandırma bir insanlık suçudur. Ancak tedavi amacıyla ve başkalarının koşullanmama hakkını koruyabilmek için yapılabilir.</a:t>
            </a:r>
          </a:p>
          <a:p>
            <a:pPr marL="274638" indent="-274638"/>
            <a:r>
              <a:rPr lang="tr-TR" sz="2000"/>
              <a:t>Günümüzde, insanları kendi ihtiyaçlarımıza uydurmak için kullandığımız koşullandırma yerine, yeni öğrenme metotları araştırmak tüm bilim kurumlarının öncelikli görevi olmalıdır.</a:t>
            </a:r>
          </a:p>
        </p:txBody>
      </p:sp>
      <p:pic>
        <p:nvPicPr>
          <p:cNvPr id="9" name="Picture 8" descr="Slide1.png"/>
          <p:cNvPicPr>
            <a:picLocks noChangeAspect="1"/>
          </p:cNvPicPr>
          <p:nvPr/>
        </p:nvPicPr>
        <p:blipFill>
          <a:blip r:embed="rId3"/>
          <a:stretch>
            <a:fillRect/>
          </a:stretch>
        </p:blipFill>
        <p:spPr>
          <a:xfrm>
            <a:off x="4644571" y="2358571"/>
            <a:ext cx="4499429" cy="33745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wipe(down)">
                                      <p:cBhvr>
                                        <p:cTn id="7" dur="500"/>
                                        <p:tgtEl>
                                          <p:spTgt spid="51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05">
                                            <p:txEl>
                                              <p:pRg st="1" end="1"/>
                                            </p:txEl>
                                          </p:spTgt>
                                        </p:tgtEl>
                                        <p:attrNameLst>
                                          <p:attrName>style.visibility</p:attrName>
                                        </p:attrNameLst>
                                      </p:cBhvr>
                                      <p:to>
                                        <p:strVal val="visible"/>
                                      </p:to>
                                    </p:set>
                                    <p:animEffect transition="in" filter="wipe(down)">
                                      <p:cBhvr>
                                        <p:cTn id="12" dur="500"/>
                                        <p:tgtEl>
                                          <p:spTgt spid="512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05">
                                            <p:txEl>
                                              <p:pRg st="2" end="2"/>
                                            </p:txEl>
                                          </p:spTgt>
                                        </p:tgtEl>
                                        <p:attrNameLst>
                                          <p:attrName>style.visibility</p:attrName>
                                        </p:attrNameLst>
                                      </p:cBhvr>
                                      <p:to>
                                        <p:strVal val="visible"/>
                                      </p:to>
                                    </p:set>
                                    <p:animEffect transition="in" filter="wipe(down)">
                                      <p:cBhvr>
                                        <p:cTn id="17" dur="500"/>
                                        <p:tgtEl>
                                          <p:spTgt spid="512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tr-TR"/>
              <a:t>Rev 2.0, Mayıs 2010</a:t>
            </a:r>
            <a:endParaRPr lang="tr-TR"/>
          </a:p>
        </p:txBody>
      </p:sp>
      <p:sp>
        <p:nvSpPr>
          <p:cNvPr id="6" name="Slide Number Placeholder 5"/>
          <p:cNvSpPr>
            <a:spLocks noGrp="1"/>
          </p:cNvSpPr>
          <p:nvPr>
            <p:ph type="sldNum" sz="quarter" idx="11"/>
          </p:nvPr>
        </p:nvSpPr>
        <p:spPr/>
        <p:txBody>
          <a:bodyPr/>
          <a:lstStyle/>
          <a:p>
            <a:fld id="{337A2F2F-230D-1946-B949-30B732ECE080}" type="slidenum">
              <a:rPr lang="tr-TR"/>
              <a:pPr/>
              <a:t>35</a:t>
            </a:fld>
            <a:endParaRPr lang="tr-TR"/>
          </a:p>
        </p:txBody>
      </p:sp>
      <p:sp>
        <p:nvSpPr>
          <p:cNvPr id="7" name="Footer Placeholder 6"/>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53250" name="Rectangle 2"/>
          <p:cNvSpPr>
            <a:spLocks noGrp="1" noRot="1" noChangeArrowheads="1"/>
          </p:cNvSpPr>
          <p:nvPr>
            <p:ph type="title"/>
          </p:nvPr>
        </p:nvSpPr>
        <p:spPr>
          <a:xfrm>
            <a:off x="0" y="274638"/>
            <a:ext cx="9144000" cy="1143000"/>
          </a:xfrm>
        </p:spPr>
        <p:txBody>
          <a:bodyPr/>
          <a:lstStyle/>
          <a:p>
            <a:r>
              <a:rPr lang="tr-TR" sz="3200"/>
              <a:t>Sonuç-2: İdeolojik tabanlardan vazgeçmek</a:t>
            </a:r>
          </a:p>
        </p:txBody>
      </p:sp>
      <p:sp>
        <p:nvSpPr>
          <p:cNvPr id="53251" name="Rectangle 3"/>
          <p:cNvSpPr>
            <a:spLocks noGrp="1" noChangeArrowheads="1"/>
          </p:cNvSpPr>
          <p:nvPr>
            <p:ph type="body" sz="half" idx="1"/>
          </p:nvPr>
        </p:nvSpPr>
        <p:spPr>
          <a:xfrm>
            <a:off x="0" y="1433513"/>
            <a:ext cx="5656263" cy="4692650"/>
          </a:xfrm>
        </p:spPr>
        <p:txBody>
          <a:bodyPr/>
          <a:lstStyle/>
          <a:p>
            <a:pPr marL="274638" indent="-274638">
              <a:lnSpc>
                <a:spcPct val="120000"/>
              </a:lnSpc>
              <a:spcAft>
                <a:spcPct val="10000"/>
              </a:spcAft>
            </a:pPr>
            <a:r>
              <a:rPr lang="tr-TR" sz="2200"/>
              <a:t>Eğitim sistemlerimizi üzerine inşa ettiğimiz ideolojik tabanlar, kişilerin ayakları üzerinde durabilmelerini kalıcı olarak zedelemektedir.</a:t>
            </a:r>
          </a:p>
          <a:p>
            <a:pPr marL="274638" indent="-274638">
              <a:lnSpc>
                <a:spcPct val="120000"/>
              </a:lnSpc>
              <a:spcAft>
                <a:spcPct val="10000"/>
              </a:spcAft>
            </a:pPr>
            <a:r>
              <a:rPr lang="tr-TR" sz="2200"/>
              <a:t>Bu yolla muhtaç duruma düşen insanlar, bu defa başka benimseticilere yöneliyor.</a:t>
            </a:r>
          </a:p>
          <a:p>
            <a:pPr marL="274638" indent="-274638">
              <a:lnSpc>
                <a:spcPct val="120000"/>
              </a:lnSpc>
              <a:spcAft>
                <a:spcPct val="10000"/>
              </a:spcAft>
            </a:pPr>
            <a:r>
              <a:rPr lang="tr-TR" sz="2200"/>
              <a:t>İnsanların SÇK’ne gem vuran bu yaklaşım terkedilmelidir.</a:t>
            </a:r>
          </a:p>
          <a:p>
            <a:pPr marL="274638" indent="-274638">
              <a:lnSpc>
                <a:spcPct val="120000"/>
              </a:lnSpc>
              <a:spcAft>
                <a:spcPct val="10000"/>
              </a:spcAft>
            </a:pPr>
            <a:r>
              <a:rPr lang="tr-TR" sz="2200"/>
              <a:t>SÇK düşük bireyler, onlardan oluşan kesimler ve toplum, bağışıklığı göçmüş birer organizmadır: Sosyal AIDS!</a:t>
            </a:r>
          </a:p>
        </p:txBody>
      </p:sp>
      <p:pic>
        <p:nvPicPr>
          <p:cNvPr id="53253" name="Picture 5" descr="000pir-printer_1"/>
          <p:cNvPicPr>
            <a:picLocks noChangeAspect="1" noChangeArrowheads="1"/>
          </p:cNvPicPr>
          <p:nvPr>
            <p:ph sz="half" idx="2"/>
          </p:nvPr>
        </p:nvPicPr>
        <p:blipFill>
          <a:blip r:embed="rId3"/>
          <a:srcRect/>
          <a:stretch>
            <a:fillRect/>
          </a:stretch>
        </p:blipFill>
        <p:spPr>
          <a:xfrm>
            <a:off x="6021388" y="2417763"/>
            <a:ext cx="2665412" cy="257016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3253"/>
                                        </p:tgtEl>
                                        <p:attrNameLst>
                                          <p:attrName>style.visibility</p:attrName>
                                        </p:attrNameLst>
                                      </p:cBhvr>
                                      <p:to>
                                        <p:strVal val="visible"/>
                                      </p:to>
                                    </p:set>
                                    <p:animEffect transition="in" filter="wipe(down)">
                                      <p:cBhvr>
                                        <p:cTn id="31"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tr-TR"/>
              <a:t>Rev 2.0, Mayıs 2010</a:t>
            </a:r>
            <a:endParaRPr lang="tr-TR"/>
          </a:p>
        </p:txBody>
      </p:sp>
      <p:sp>
        <p:nvSpPr>
          <p:cNvPr id="6" name="Slide Number Placeholder 5"/>
          <p:cNvSpPr>
            <a:spLocks noGrp="1"/>
          </p:cNvSpPr>
          <p:nvPr>
            <p:ph type="sldNum" sz="quarter" idx="11"/>
          </p:nvPr>
        </p:nvSpPr>
        <p:spPr/>
        <p:txBody>
          <a:bodyPr/>
          <a:lstStyle/>
          <a:p>
            <a:fld id="{1D64E34E-555E-934F-AA5A-8A64A7774E1D}" type="slidenum">
              <a:rPr lang="tr-TR"/>
              <a:pPr/>
              <a:t>36</a:t>
            </a:fld>
            <a:endParaRPr lang="tr-TR"/>
          </a:p>
        </p:txBody>
      </p:sp>
      <p:sp>
        <p:nvSpPr>
          <p:cNvPr id="7" name="Footer Placeholder 6"/>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94210" name="Rectangle 2"/>
          <p:cNvSpPr>
            <a:spLocks noGrp="1" noRot="1" noChangeArrowheads="1"/>
          </p:cNvSpPr>
          <p:nvPr>
            <p:ph type="title"/>
          </p:nvPr>
        </p:nvSpPr>
        <p:spPr>
          <a:xfrm>
            <a:off x="0" y="274638"/>
            <a:ext cx="9144000" cy="1143000"/>
          </a:xfrm>
        </p:spPr>
        <p:txBody>
          <a:bodyPr/>
          <a:lstStyle/>
          <a:p>
            <a:r>
              <a:rPr lang="tr-TR" sz="3600"/>
              <a:t>Sonuç-3: Evrim SÇK, o ise öğrenmektir</a:t>
            </a:r>
          </a:p>
        </p:txBody>
      </p:sp>
      <p:sp>
        <p:nvSpPr>
          <p:cNvPr id="94211" name="Rectangle 3"/>
          <p:cNvSpPr>
            <a:spLocks noGrp="1" noChangeArrowheads="1"/>
          </p:cNvSpPr>
          <p:nvPr>
            <p:ph type="body" sz="half" idx="1"/>
          </p:nvPr>
        </p:nvSpPr>
        <p:spPr>
          <a:xfrm>
            <a:off x="0" y="1433513"/>
            <a:ext cx="5656263" cy="4692650"/>
          </a:xfrm>
        </p:spPr>
        <p:txBody>
          <a:bodyPr/>
          <a:lstStyle/>
          <a:p>
            <a:pPr marL="274638" indent="-274638">
              <a:lnSpc>
                <a:spcPct val="105000"/>
              </a:lnSpc>
              <a:spcAft>
                <a:spcPct val="10000"/>
              </a:spcAft>
            </a:pPr>
            <a:r>
              <a:rPr lang="tr-TR" sz="2200"/>
              <a:t>SÇK bir toplumun sürdürülebilirliğinin göstergesidir,</a:t>
            </a:r>
          </a:p>
          <a:p>
            <a:pPr marL="274638" indent="-274638">
              <a:lnSpc>
                <a:spcPct val="105000"/>
              </a:lnSpc>
              <a:spcAft>
                <a:spcPct val="10000"/>
              </a:spcAft>
            </a:pPr>
            <a:r>
              <a:rPr lang="tr-TR" sz="2200"/>
              <a:t>Toplumumuzun SÇK, karşılaştırılabilir toplumlara göre düşüktür,</a:t>
            </a:r>
          </a:p>
          <a:p>
            <a:pPr marL="274638" indent="-274638">
              <a:lnSpc>
                <a:spcPct val="105000"/>
              </a:lnSpc>
              <a:spcAft>
                <a:spcPct val="10000"/>
              </a:spcAft>
            </a:pPr>
            <a:r>
              <a:rPr lang="tr-TR" sz="2200"/>
              <a:t>Bunun nedenlerini iyi anlamaksızın ve nasıl giderileceği üzerindeki ezber kalıpları giderilmeksizin varlığımızı sürdüremeyiz.</a:t>
            </a:r>
          </a:p>
          <a:p>
            <a:pPr marL="274638" indent="-274638">
              <a:lnSpc>
                <a:spcPct val="105000"/>
              </a:lnSpc>
              <a:spcAft>
                <a:spcPct val="10000"/>
              </a:spcAft>
            </a:pPr>
            <a:r>
              <a:rPr lang="tr-TR" sz="2200"/>
              <a:t>Bu ise:</a:t>
            </a:r>
          </a:p>
          <a:p>
            <a:pPr marL="1077913" lvl="1" indent="-457200">
              <a:lnSpc>
                <a:spcPct val="105000"/>
              </a:lnSpc>
              <a:spcAft>
                <a:spcPct val="10000"/>
              </a:spcAft>
            </a:pPr>
            <a:r>
              <a:rPr lang="tr-TR" sz="2000"/>
              <a:t>Yaratılış amacına ve/ya</a:t>
            </a:r>
          </a:p>
          <a:p>
            <a:pPr marL="1077913" lvl="1" indent="-457200">
              <a:lnSpc>
                <a:spcPct val="105000"/>
              </a:lnSpc>
              <a:spcAft>
                <a:spcPct val="10000"/>
              </a:spcAft>
            </a:pPr>
            <a:r>
              <a:rPr lang="tr-TR" sz="2000"/>
              <a:t>Akıl ve bilime ve/ya</a:t>
            </a:r>
          </a:p>
          <a:p>
            <a:pPr marL="1077913" lvl="1" indent="-457200">
              <a:lnSpc>
                <a:spcPct val="105000"/>
              </a:lnSpc>
              <a:spcAft>
                <a:spcPct val="10000"/>
              </a:spcAft>
            </a:pPr>
            <a:r>
              <a:rPr lang="tr-TR" sz="2000"/>
              <a:t>Herhangi diğer bir inanca göre yanlıştır</a:t>
            </a:r>
          </a:p>
        </p:txBody>
      </p:sp>
      <p:pic>
        <p:nvPicPr>
          <p:cNvPr id="9" name="Picture 8" descr="Slide44.png"/>
          <p:cNvPicPr>
            <a:picLocks noChangeAspect="1"/>
          </p:cNvPicPr>
          <p:nvPr/>
        </p:nvPicPr>
        <p:blipFill>
          <a:blip r:embed="rId3"/>
          <a:stretch>
            <a:fillRect/>
          </a:stretch>
        </p:blipFill>
        <p:spPr>
          <a:xfrm>
            <a:off x="5837968" y="2165048"/>
            <a:ext cx="3306032" cy="2479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4211">
                                            <p:txEl>
                                              <p:pRg st="3" end="3"/>
                                            </p:txEl>
                                          </p:spTgt>
                                        </p:tgtEl>
                                        <p:attrNameLst>
                                          <p:attrName>style.visibility</p:attrName>
                                        </p:attrNameLst>
                                      </p:cBhvr>
                                      <p:to>
                                        <p:strVal val="visible"/>
                                      </p:to>
                                    </p:set>
                                    <p:anim calcmode="lin" valueType="num">
                                      <p:cBhvr additive="base">
                                        <p:cTn id="25"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4211">
                                            <p:txEl>
                                              <p:pRg st="4" end="4"/>
                                            </p:txEl>
                                          </p:spTgt>
                                        </p:tgtEl>
                                        <p:attrNameLst>
                                          <p:attrName>style.visibility</p:attrName>
                                        </p:attrNameLst>
                                      </p:cBhvr>
                                      <p:to>
                                        <p:strVal val="visible"/>
                                      </p:to>
                                    </p:set>
                                    <p:anim calcmode="lin" valueType="num">
                                      <p:cBhvr additive="base">
                                        <p:cTn id="31" dur="5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42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4211">
                                            <p:txEl>
                                              <p:pRg st="5" end="5"/>
                                            </p:txEl>
                                          </p:spTgt>
                                        </p:tgtEl>
                                        <p:attrNameLst>
                                          <p:attrName>style.visibility</p:attrName>
                                        </p:attrNameLst>
                                      </p:cBhvr>
                                      <p:to>
                                        <p:strVal val="visible"/>
                                      </p:to>
                                    </p:set>
                                    <p:anim calcmode="lin" valueType="num">
                                      <p:cBhvr additive="base">
                                        <p:cTn id="37" dur="5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42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4211">
                                            <p:txEl>
                                              <p:pRg st="6" end="6"/>
                                            </p:txEl>
                                          </p:spTgt>
                                        </p:tgtEl>
                                        <p:attrNameLst>
                                          <p:attrName>style.visibility</p:attrName>
                                        </p:attrNameLst>
                                      </p:cBhvr>
                                      <p:to>
                                        <p:strVal val="visible"/>
                                      </p:to>
                                    </p:set>
                                    <p:anim calcmode="lin" valueType="num">
                                      <p:cBhvr additive="base">
                                        <p:cTn id="43" dur="500" fill="hold"/>
                                        <p:tgtEl>
                                          <p:spTgt spid="942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42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tr-TR"/>
              <a:t>Rev 2.0, Mayıs 2010</a:t>
            </a:r>
            <a:endParaRPr lang="tr-TR"/>
          </a:p>
        </p:txBody>
      </p:sp>
      <p:sp>
        <p:nvSpPr>
          <p:cNvPr id="6" name="Slide Number Placeholder 5"/>
          <p:cNvSpPr>
            <a:spLocks noGrp="1"/>
          </p:cNvSpPr>
          <p:nvPr>
            <p:ph type="sldNum" sz="quarter" idx="11"/>
          </p:nvPr>
        </p:nvSpPr>
        <p:spPr/>
        <p:txBody>
          <a:bodyPr/>
          <a:lstStyle/>
          <a:p>
            <a:fld id="{CA16F1CC-21BC-184D-9637-51DAA9E9C280}" type="slidenum">
              <a:rPr lang="tr-TR"/>
              <a:pPr/>
              <a:t>37</a:t>
            </a:fld>
            <a:endParaRPr lang="tr-TR"/>
          </a:p>
        </p:txBody>
      </p:sp>
      <p:sp>
        <p:nvSpPr>
          <p:cNvPr id="7" name="Footer Placeholder 6"/>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54274" name="Rectangle 2"/>
          <p:cNvSpPr>
            <a:spLocks noGrp="1" noRot="1" noChangeArrowheads="1"/>
          </p:cNvSpPr>
          <p:nvPr>
            <p:ph type="title"/>
          </p:nvPr>
        </p:nvSpPr>
        <p:spPr/>
        <p:txBody>
          <a:bodyPr/>
          <a:lstStyle/>
          <a:p>
            <a:r>
              <a:rPr lang="tr-TR" sz="3200"/>
              <a:t>Sonuç-4: İnsanları MS konusunda uyandırmak. </a:t>
            </a:r>
          </a:p>
        </p:txBody>
      </p:sp>
      <p:sp>
        <p:nvSpPr>
          <p:cNvPr id="54275" name="Rectangle 3"/>
          <p:cNvSpPr>
            <a:spLocks noGrp="1" noChangeArrowheads="1"/>
          </p:cNvSpPr>
          <p:nvPr>
            <p:ph type="body" sz="half" idx="1"/>
          </p:nvPr>
        </p:nvSpPr>
        <p:spPr>
          <a:xfrm>
            <a:off x="0" y="1600200"/>
            <a:ext cx="4495800" cy="4525963"/>
          </a:xfrm>
        </p:spPr>
        <p:txBody>
          <a:bodyPr/>
          <a:lstStyle/>
          <a:p>
            <a:pPr marL="274638" indent="-274638">
              <a:lnSpc>
                <a:spcPct val="120000"/>
              </a:lnSpc>
              <a:spcAft>
                <a:spcPct val="10000"/>
              </a:spcAft>
            </a:pPr>
            <a:r>
              <a:rPr lang="tr-TR" sz="2400"/>
              <a:t>Ve nihayet, tüm insanları doğuştan sahip oldukları MS konusunda uyandırmak.</a:t>
            </a:r>
          </a:p>
          <a:p>
            <a:pPr marL="274638" indent="-274638">
              <a:lnSpc>
                <a:spcPct val="120000"/>
              </a:lnSpc>
              <a:spcAft>
                <a:spcPct val="10000"/>
              </a:spcAft>
            </a:pPr>
            <a:r>
              <a:rPr lang="tr-TR" sz="2400"/>
              <a:t>Tek ihtiyaçları, Zengin Öğrenme Ortamları içinde, yanıltıcı güvenilirlik sinyalleri yaymayan rol modelleridir.</a:t>
            </a:r>
          </a:p>
          <a:p>
            <a:pPr marL="274638" indent="-274638">
              <a:buFont typeface="Wingdings" charset="2"/>
              <a:buNone/>
            </a:pPr>
            <a:endParaRPr lang="tr-TR" sz="2400"/>
          </a:p>
        </p:txBody>
      </p:sp>
      <p:pic>
        <p:nvPicPr>
          <p:cNvPr id="9" name="Picture 8" descr="find_x_lol.jpg"/>
          <p:cNvPicPr>
            <a:picLocks noChangeAspect="1"/>
          </p:cNvPicPr>
          <p:nvPr/>
        </p:nvPicPr>
        <p:blipFill>
          <a:blip r:embed="rId3"/>
          <a:stretch>
            <a:fillRect/>
          </a:stretch>
        </p:blipFill>
        <p:spPr>
          <a:xfrm>
            <a:off x="4431319" y="1916338"/>
            <a:ext cx="4712681" cy="3707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ipe(down)">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wipe(down)">
                                      <p:cBhvr>
                                        <p:cTn id="12"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3"/>
          <p:cNvSpPr>
            <a:spLocks noGrp="1" noChangeArrowheads="1"/>
          </p:cNvSpPr>
          <p:nvPr>
            <p:ph type="dt" sz="quarter" idx="2"/>
          </p:nvPr>
        </p:nvSpPr>
        <p:spPr/>
        <p:txBody>
          <a:bodyPr/>
          <a:lstStyle/>
          <a:p>
            <a:r>
              <a:rPr lang="tr-TR"/>
              <a:t>Rev </a:t>
            </a:r>
            <a:r>
              <a:rPr lang="tr-TR"/>
              <a:t>2.0, Mayıs 2010</a:t>
            </a:r>
          </a:p>
        </p:txBody>
      </p:sp>
      <p:sp>
        <p:nvSpPr>
          <p:cNvPr id="5" name="Rectangle 14"/>
          <p:cNvSpPr>
            <a:spLocks noGrp="1" noChangeArrowheads="1"/>
          </p:cNvSpPr>
          <p:nvPr>
            <p:ph type="ftr" sz="quarter" idx="3"/>
          </p:nvPr>
        </p:nvSpPr>
        <p:spPr/>
        <p:txBody>
          <a:bodyPr/>
          <a:lstStyle/>
          <a:p>
            <a:r>
              <a:rPr lang="en-US"/>
              <a:t>©</a:t>
            </a:r>
            <a:r>
              <a:rPr lang="tr-TR"/>
              <a:t> </a:t>
            </a:r>
            <a:r>
              <a:rPr lang="tr-TR"/>
              <a:t>Copyright SMUH</a:t>
            </a:r>
            <a:r>
              <a:rPr lang="en-US"/>
              <a:t>®</a:t>
            </a:r>
            <a:r>
              <a:rPr lang="tr-TR"/>
              <a:t>, 2010</a:t>
            </a:r>
            <a:endParaRPr lang="en-US"/>
          </a:p>
        </p:txBody>
      </p:sp>
      <p:sp>
        <p:nvSpPr>
          <p:cNvPr id="6" name="Rectangle 15"/>
          <p:cNvSpPr>
            <a:spLocks noGrp="1" noChangeArrowheads="1"/>
          </p:cNvSpPr>
          <p:nvPr>
            <p:ph type="sldNum" sz="quarter" idx="4"/>
          </p:nvPr>
        </p:nvSpPr>
        <p:spPr/>
        <p:txBody>
          <a:bodyPr/>
          <a:lstStyle/>
          <a:p>
            <a:fld id="{25012A39-9CF3-D643-AFB7-AE75B4D45AD4}" type="slidenum">
              <a:rPr lang="tr-TR"/>
              <a:pPr/>
              <a:t>38</a:t>
            </a:fld>
            <a:endParaRPr lang="tr-TR"/>
          </a:p>
        </p:txBody>
      </p:sp>
      <p:sp>
        <p:nvSpPr>
          <p:cNvPr id="55300" name="Rectangle 4"/>
          <p:cNvSpPr>
            <a:spLocks noGrp="1" noChangeArrowheads="1"/>
          </p:cNvSpPr>
          <p:nvPr>
            <p:ph type="ctrTitle"/>
          </p:nvPr>
        </p:nvSpPr>
        <p:spPr/>
        <p:txBody>
          <a:bodyPr/>
          <a:lstStyle/>
          <a:p>
            <a:r>
              <a:rPr lang="tr-TR" sz="4400"/>
              <a:t>Teşekkür ederim</a:t>
            </a:r>
          </a:p>
        </p:txBody>
      </p:sp>
      <p:sp>
        <p:nvSpPr>
          <p:cNvPr id="55301" name="Rectangle 5"/>
          <p:cNvSpPr>
            <a:spLocks noGrp="1" noChangeArrowheads="1"/>
          </p:cNvSpPr>
          <p:nvPr>
            <p:ph type="subTitle" idx="1"/>
          </p:nvPr>
        </p:nvSpPr>
        <p:spPr/>
        <p:txBody>
          <a:bodyPr/>
          <a:lstStyle/>
          <a:p>
            <a:r>
              <a:rPr lang="tr-TR">
                <a:hlinkClick r:id="rId3"/>
              </a:rPr>
              <a:t>www.tinaztitiz</a:t>
            </a:r>
            <a:r>
              <a:rPr lang="tr-TR">
                <a:hlinkClick r:id="rId3"/>
              </a:rPr>
              <a:t>.</a:t>
            </a:r>
            <a:r>
              <a:rPr lang="tr-TR" smtClean="0">
                <a:hlinkClick r:id="rId3"/>
              </a:rPr>
              <a:t>com</a:t>
            </a:r>
            <a:r>
              <a:rPr lang="tr-TR" smtClean="0"/>
              <a:t>  </a:t>
            </a: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tr-TR"/>
              <a:t>Rev 2.0, Mayıs 2010</a:t>
            </a:r>
            <a:endParaRPr lang="tr-TR"/>
          </a:p>
        </p:txBody>
      </p:sp>
      <p:sp>
        <p:nvSpPr>
          <p:cNvPr id="7" name="Slide Number Placeholder 6"/>
          <p:cNvSpPr>
            <a:spLocks noGrp="1"/>
          </p:cNvSpPr>
          <p:nvPr>
            <p:ph type="sldNum" sz="quarter" idx="11"/>
          </p:nvPr>
        </p:nvSpPr>
        <p:spPr/>
        <p:txBody>
          <a:bodyPr/>
          <a:lstStyle/>
          <a:p>
            <a:fld id="{3A01C706-6407-9A49-80CB-5B316A15FA8C}" type="slidenum">
              <a:rPr lang="tr-TR"/>
              <a:pPr/>
              <a:t>4</a:t>
            </a:fld>
            <a:endParaRPr lang="tr-TR"/>
          </a:p>
        </p:txBody>
      </p:sp>
      <p:sp>
        <p:nvSpPr>
          <p:cNvPr id="8" name="Footer Placeholder 7"/>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0244" name="Rectangle 4"/>
          <p:cNvSpPr>
            <a:spLocks noGrp="1" noRot="1" noChangeArrowheads="1"/>
          </p:cNvSpPr>
          <p:nvPr>
            <p:ph type="title"/>
          </p:nvPr>
        </p:nvSpPr>
        <p:spPr/>
        <p:txBody>
          <a:bodyPr/>
          <a:lstStyle/>
          <a:p>
            <a:r>
              <a:rPr lang="tr-TR"/>
              <a:t>Açık içerik - saklı içerik</a:t>
            </a:r>
          </a:p>
        </p:txBody>
      </p:sp>
      <p:sp>
        <p:nvSpPr>
          <p:cNvPr id="10245" name="Rectangle 5"/>
          <p:cNvSpPr>
            <a:spLocks noGrp="1" noChangeArrowheads="1"/>
          </p:cNvSpPr>
          <p:nvPr>
            <p:ph type="body" sz="half" idx="1"/>
          </p:nvPr>
        </p:nvSpPr>
        <p:spPr>
          <a:xfrm>
            <a:off x="0" y="1341438"/>
            <a:ext cx="4953000" cy="4784725"/>
          </a:xfrm>
        </p:spPr>
        <p:txBody>
          <a:bodyPr/>
          <a:lstStyle/>
          <a:p>
            <a:r>
              <a:rPr lang="tr-TR" sz="2400"/>
              <a:t>Aİ </a:t>
            </a:r>
            <a:r>
              <a:rPr lang="en-US" sz="2400">
                <a:ea typeface="Tahoma" charset="0"/>
                <a:cs typeface="Tahoma" charset="0"/>
              </a:rPr>
              <a:t>~</a:t>
            </a:r>
            <a:r>
              <a:rPr lang="tr-TR" sz="2400">
                <a:ea typeface="Tahoma" charset="0"/>
                <a:cs typeface="Tahoma" charset="0"/>
              </a:rPr>
              <a:t> Programlar, müfredat vb.</a:t>
            </a:r>
            <a:r>
              <a:rPr lang="en-US" sz="2400">
                <a:ea typeface="Tahoma" charset="0"/>
                <a:cs typeface="Tahoma" charset="0"/>
              </a:rPr>
              <a:t> </a:t>
            </a:r>
            <a:endParaRPr lang="tr-TR" sz="2400">
              <a:ea typeface="Tahoma" charset="0"/>
              <a:cs typeface="Tahoma" charset="0"/>
            </a:endParaRPr>
          </a:p>
          <a:p>
            <a:r>
              <a:rPr lang="tr-TR" sz="2400">
                <a:ea typeface="Tahoma" charset="0"/>
                <a:cs typeface="Tahoma" charset="0"/>
              </a:rPr>
              <a:t>İdeolojik taban yoluyla iletilen Sİ için 3 örnek:</a:t>
            </a:r>
          </a:p>
          <a:p>
            <a:pPr lvl="1"/>
            <a:r>
              <a:rPr lang="tr-TR" sz="2000">
                <a:ea typeface="Tahoma" charset="0"/>
                <a:cs typeface="Tahoma" charset="0"/>
              </a:rPr>
              <a:t>Kuşkusuzluk (sorgulamaya kapalılık, ezber),</a:t>
            </a:r>
          </a:p>
          <a:p>
            <a:pPr lvl="1"/>
            <a:r>
              <a:rPr lang="tr-TR" sz="2000">
                <a:ea typeface="Tahoma" charset="0"/>
                <a:cs typeface="Tahoma" charset="0"/>
              </a:rPr>
              <a:t>Doğruların tekliği; bunlar savunulmalı,  benimsetilmelidir*.</a:t>
            </a:r>
          </a:p>
          <a:p>
            <a:pPr lvl="1"/>
            <a:r>
              <a:rPr lang="tr-TR" sz="2000">
                <a:ea typeface="Tahoma" charset="0"/>
                <a:cs typeface="Tahoma" charset="0"/>
              </a:rPr>
              <a:t>Öğretilmezseniz öğrenemezsiniz.</a:t>
            </a:r>
          </a:p>
          <a:p>
            <a:r>
              <a:rPr lang="tr-TR" sz="2400">
                <a:ea typeface="Tahoma" charset="0"/>
                <a:cs typeface="Tahoma" charset="0"/>
              </a:rPr>
              <a:t>Bu Sİ, üst eğitim modüllerinin </a:t>
            </a:r>
            <a:r>
              <a:rPr lang="tr-TR" sz="1800" b="1">
                <a:solidFill>
                  <a:schemeClr val="tx2"/>
                </a:solidFill>
                <a:ea typeface="Tahoma" charset="0"/>
                <a:cs typeface="Tahoma" charset="0"/>
              </a:rPr>
              <a:t>(mühendislik dahil)</a:t>
            </a:r>
            <a:r>
              <a:rPr lang="tr-TR" sz="2400">
                <a:ea typeface="Tahoma" charset="0"/>
                <a:cs typeface="Tahoma" charset="0"/>
              </a:rPr>
              <a:t> gözeneklerine siner.</a:t>
            </a:r>
          </a:p>
          <a:p>
            <a:pPr>
              <a:buFont typeface="Wingdings" charset="2"/>
              <a:buNone/>
            </a:pPr>
            <a:r>
              <a:rPr lang="tr-TR" sz="1800" b="1">
                <a:ea typeface="Tahoma" charset="0"/>
                <a:cs typeface="Tahoma" charset="0"/>
              </a:rPr>
              <a:t>* (Dağıtılacak yazı: “Bir Test”)</a:t>
            </a:r>
            <a:endParaRPr lang="en-US" sz="1800" b="1">
              <a:ea typeface="Tahoma" charset="0"/>
              <a:cs typeface="Tahoma" charset="0"/>
            </a:endParaRPr>
          </a:p>
        </p:txBody>
      </p:sp>
      <p:pic>
        <p:nvPicPr>
          <p:cNvPr id="11" name="Picture 10" descr="ATT00094.jpg"/>
          <p:cNvPicPr>
            <a:picLocks noChangeAspect="1"/>
          </p:cNvPicPr>
          <p:nvPr/>
        </p:nvPicPr>
        <p:blipFill>
          <a:blip r:embed="rId3"/>
          <a:stretch>
            <a:fillRect/>
          </a:stretch>
        </p:blipFill>
        <p:spPr>
          <a:xfrm>
            <a:off x="5231103" y="1982749"/>
            <a:ext cx="3739358" cy="2799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box(in)">
                                      <p:cBhvr>
                                        <p:cTn id="7" dur="500"/>
                                        <p:tgtEl>
                                          <p:spTgt spid="10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box(in)">
                                      <p:cBhvr>
                                        <p:cTn id="12" dur="500"/>
                                        <p:tgtEl>
                                          <p:spTgt spid="10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animEffect transition="in" filter="box(in)">
                                      <p:cBhvr>
                                        <p:cTn id="17" dur="500"/>
                                        <p:tgtEl>
                                          <p:spTgt spid="102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45">
                                            <p:txEl>
                                              <p:pRg st="3" end="3"/>
                                            </p:txEl>
                                          </p:spTgt>
                                        </p:tgtEl>
                                        <p:attrNameLst>
                                          <p:attrName>style.visibility</p:attrName>
                                        </p:attrNameLst>
                                      </p:cBhvr>
                                      <p:to>
                                        <p:strVal val="visible"/>
                                      </p:to>
                                    </p:set>
                                    <p:animEffect transition="in" filter="box(in)">
                                      <p:cBhvr>
                                        <p:cTn id="22" dur="500"/>
                                        <p:tgtEl>
                                          <p:spTgt spid="102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45">
                                            <p:txEl>
                                              <p:pRg st="4" end="4"/>
                                            </p:txEl>
                                          </p:spTgt>
                                        </p:tgtEl>
                                        <p:attrNameLst>
                                          <p:attrName>style.visibility</p:attrName>
                                        </p:attrNameLst>
                                      </p:cBhvr>
                                      <p:to>
                                        <p:strVal val="visible"/>
                                      </p:to>
                                    </p:set>
                                    <p:animEffect transition="in" filter="box(in)">
                                      <p:cBhvr>
                                        <p:cTn id="27" dur="500"/>
                                        <p:tgtEl>
                                          <p:spTgt spid="102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245">
                                            <p:txEl>
                                              <p:pRg st="5" end="5"/>
                                            </p:txEl>
                                          </p:spTgt>
                                        </p:tgtEl>
                                        <p:attrNameLst>
                                          <p:attrName>style.visibility</p:attrName>
                                        </p:attrNameLst>
                                      </p:cBhvr>
                                      <p:to>
                                        <p:strVal val="visible"/>
                                      </p:to>
                                    </p:set>
                                    <p:animEffect transition="in" filter="box(in)">
                                      <p:cBhvr>
                                        <p:cTn id="32" dur="500"/>
                                        <p:tgtEl>
                                          <p:spTgt spid="102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245">
                                            <p:txEl>
                                              <p:pRg st="6" end="6"/>
                                            </p:txEl>
                                          </p:spTgt>
                                        </p:tgtEl>
                                        <p:attrNameLst>
                                          <p:attrName>style.visibility</p:attrName>
                                        </p:attrNameLst>
                                      </p:cBhvr>
                                      <p:to>
                                        <p:strVal val="visible"/>
                                      </p:to>
                                    </p:set>
                                    <p:animEffect transition="in" filter="box(in)">
                                      <p:cBhvr>
                                        <p:cTn id="37" dur="500"/>
                                        <p:tgtEl>
                                          <p:spTgt spid="102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Rev 2.0, Mayıs 2010</a:t>
            </a:r>
            <a:endParaRPr lang="tr-TR"/>
          </a:p>
        </p:txBody>
      </p:sp>
      <p:sp>
        <p:nvSpPr>
          <p:cNvPr id="5" name="Slide Number Placeholder 4"/>
          <p:cNvSpPr>
            <a:spLocks noGrp="1"/>
          </p:cNvSpPr>
          <p:nvPr>
            <p:ph type="sldNum" sz="quarter" idx="11"/>
          </p:nvPr>
        </p:nvSpPr>
        <p:spPr/>
        <p:txBody>
          <a:bodyPr/>
          <a:lstStyle/>
          <a:p>
            <a:fld id="{F42158D0-2428-C345-97D8-6EECDA2AE494}" type="slidenum">
              <a:rPr lang="tr-TR"/>
              <a:pPr/>
              <a:t>5</a:t>
            </a:fld>
            <a:endParaRPr lang="tr-TR"/>
          </a:p>
        </p:txBody>
      </p:sp>
      <p:sp>
        <p:nvSpPr>
          <p:cNvPr id="6" name="Footer Placeholder 5"/>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2292" name="Rectangle 4"/>
          <p:cNvSpPr>
            <a:spLocks noGrp="1" noRot="1" noChangeArrowheads="1"/>
          </p:cNvSpPr>
          <p:nvPr>
            <p:ph type="title"/>
          </p:nvPr>
        </p:nvSpPr>
        <p:spPr/>
        <p:txBody>
          <a:bodyPr/>
          <a:lstStyle/>
          <a:p>
            <a:r>
              <a:rPr lang="tr-TR" sz="3200"/>
              <a:t>“Öğrenme”nin tanımını biliyoruz ama..</a:t>
            </a:r>
          </a:p>
        </p:txBody>
      </p:sp>
      <p:sp>
        <p:nvSpPr>
          <p:cNvPr id="12293" name="Rectangle 5"/>
          <p:cNvSpPr>
            <a:spLocks noGrp="1" noChangeArrowheads="1"/>
          </p:cNvSpPr>
          <p:nvPr>
            <p:ph type="body" idx="1"/>
          </p:nvPr>
        </p:nvSpPr>
        <p:spPr/>
        <p:txBody>
          <a:bodyPr/>
          <a:lstStyle/>
          <a:p>
            <a:pPr marL="365125" indent="-336550">
              <a:lnSpc>
                <a:spcPct val="90000"/>
              </a:lnSpc>
            </a:pPr>
            <a:r>
              <a:rPr lang="en-US" sz="2400" i="1"/>
              <a:t>“Öğrenme daima, </a:t>
            </a:r>
            <a:r>
              <a:rPr lang="en-US" sz="2000" i="1">
                <a:solidFill>
                  <a:srgbClr val="7D7DFF"/>
                </a:solidFill>
              </a:rPr>
              <a:t>–yapabilirlikteki, bilgideki, algılamadaki ve bir kişinin kendisi ve başkaları hakkındaki duygularındaki-</a:t>
            </a:r>
            <a:r>
              <a:rPr lang="en-US" sz="2400" i="1"/>
              <a:t> değişimi içerir.”</a:t>
            </a:r>
            <a:endParaRPr lang="tr-TR" sz="2400" i="1"/>
          </a:p>
          <a:p>
            <a:pPr marL="365125" indent="-336550">
              <a:lnSpc>
                <a:spcPct val="90000"/>
              </a:lnSpc>
              <a:buFont typeface="Wingdings" charset="2"/>
              <a:buNone/>
            </a:pPr>
            <a:r>
              <a:rPr lang="en-US" sz="2000">
                <a:solidFill>
                  <a:srgbClr val="FFFF00"/>
                </a:solidFill>
              </a:rPr>
              <a:t>Bu akademik tanım, </a:t>
            </a:r>
            <a:r>
              <a:rPr lang="en-US" sz="2000" i="1">
                <a:solidFill>
                  <a:srgbClr val="FFFF00"/>
                </a:solidFill>
              </a:rPr>
              <a:t>öğrenme devrimi</a:t>
            </a:r>
            <a:r>
              <a:rPr lang="tr-TR" sz="2000">
                <a:solidFill>
                  <a:srgbClr val="FFFF00"/>
                </a:solidFill>
              </a:rPr>
              <a:t> </a:t>
            </a:r>
            <a:r>
              <a:rPr lang="en-US" sz="2000">
                <a:solidFill>
                  <a:srgbClr val="FFFF00"/>
                </a:solidFill>
              </a:rPr>
              <a:t>süreci açısından biraz daha derinleşerek anlaşılır hale geliyor:</a:t>
            </a:r>
            <a:endParaRPr lang="tr-TR" sz="2000">
              <a:solidFill>
                <a:srgbClr val="FFFF00"/>
              </a:solidFill>
            </a:endParaRPr>
          </a:p>
          <a:p>
            <a:pPr marL="365125" indent="-336550">
              <a:lnSpc>
                <a:spcPct val="90000"/>
              </a:lnSpc>
            </a:pPr>
            <a:r>
              <a:rPr lang="en-US" sz="2400" i="1"/>
              <a:t>“Canlıların, kendi varlıklarını ve </a:t>
            </a:r>
            <a:r>
              <a:rPr lang="en-US" sz="2400" i="1">
                <a:hlinkClick r:id="rId3" action="ppaction://hlinkfile"/>
              </a:rPr>
              <a:t>türlerinin sürdürülmesi </a:t>
            </a:r>
            <a:r>
              <a:rPr lang="tr-TR" sz="2400" i="1">
                <a:hlinkClick r:id="rId3" action="ppaction://hlinkfile"/>
              </a:rPr>
              <a:t>ana </a:t>
            </a:r>
            <a:r>
              <a:rPr lang="en-US" sz="2400" i="1">
                <a:hlinkClick r:id="rId3" action="ppaction://hlinkfile"/>
              </a:rPr>
              <a:t>amacını</a:t>
            </a:r>
            <a:r>
              <a:rPr lang="en-US" sz="2400" i="1"/>
              <a:t> </a:t>
            </a:r>
            <a:r>
              <a:rPr lang="en-US" sz="2000" i="1">
                <a:solidFill>
                  <a:srgbClr val="7D7DFF"/>
                </a:solidFill>
              </a:rPr>
              <a:t>–az ya da çok-</a:t>
            </a:r>
            <a:r>
              <a:rPr lang="en-US" sz="2400" i="1"/>
              <a:t> tehdit eder görünen her durumun tehlikesini boşa çıkarmak ve bunu hem gelecekte tekrar kendinin kullanabilmesi hem de dayanışma içinde olduğu diğer canlılara aktarabilmesi için, atlattığı deneyim sürecinin, kendini oluşturan tüm katmanlara </a:t>
            </a:r>
            <a:r>
              <a:rPr lang="en-US" sz="2000" i="1">
                <a:solidFill>
                  <a:srgbClr val="7D7DFF"/>
                </a:solidFill>
              </a:rPr>
              <a:t>(fizyolojik, psikolojik ve diğer)</a:t>
            </a:r>
            <a:r>
              <a:rPr lang="en-US" sz="2400" i="1"/>
              <a:t> kendiliğinden gömülmesine öğrenme adı verilir.”</a:t>
            </a:r>
            <a:endParaRPr lang="tr-TR" sz="2400" i="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tr-TR"/>
              <a:t>Rev 2.0, Mayıs 2010</a:t>
            </a:r>
            <a:endParaRPr lang="tr-TR"/>
          </a:p>
        </p:txBody>
      </p:sp>
      <p:sp>
        <p:nvSpPr>
          <p:cNvPr id="6" name="Slide Number Placeholder 5"/>
          <p:cNvSpPr>
            <a:spLocks noGrp="1"/>
          </p:cNvSpPr>
          <p:nvPr>
            <p:ph type="sldNum" sz="quarter" idx="11"/>
          </p:nvPr>
        </p:nvSpPr>
        <p:spPr/>
        <p:txBody>
          <a:bodyPr/>
          <a:lstStyle/>
          <a:p>
            <a:fld id="{24421F21-50E6-F047-8131-05BFE00569D4}" type="slidenum">
              <a:rPr lang="tr-TR"/>
              <a:pPr/>
              <a:t>6</a:t>
            </a:fld>
            <a:endParaRPr lang="tr-TR"/>
          </a:p>
        </p:txBody>
      </p:sp>
      <p:sp>
        <p:nvSpPr>
          <p:cNvPr id="7" name="Footer Placeholder 6"/>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5364" name="Rectangle 4"/>
          <p:cNvSpPr>
            <a:spLocks noGrp="1" noRot="1" noChangeArrowheads="1"/>
          </p:cNvSpPr>
          <p:nvPr>
            <p:ph type="title"/>
          </p:nvPr>
        </p:nvSpPr>
        <p:spPr/>
        <p:txBody>
          <a:bodyPr/>
          <a:lstStyle/>
          <a:p>
            <a:r>
              <a:rPr lang="tr-TR" sz="4000"/>
              <a:t>Öğrenme’nin farklı bir tanımı: Evrim öğrenme’dir!</a:t>
            </a:r>
          </a:p>
        </p:txBody>
      </p:sp>
      <p:sp>
        <p:nvSpPr>
          <p:cNvPr id="15365" name="Rectangle 5"/>
          <p:cNvSpPr>
            <a:spLocks noGrp="1" noChangeArrowheads="1"/>
          </p:cNvSpPr>
          <p:nvPr>
            <p:ph type="body" sz="half" idx="1"/>
          </p:nvPr>
        </p:nvSpPr>
        <p:spPr/>
        <p:txBody>
          <a:bodyPr/>
          <a:lstStyle/>
          <a:p>
            <a:r>
              <a:rPr lang="tr-TR" sz="2800"/>
              <a:t>Milyonlarca yıllık evrim sürecinin her mikrosaniyesi aslında tam birer </a:t>
            </a:r>
            <a:r>
              <a:rPr lang="tr-TR" sz="2800">
                <a:solidFill>
                  <a:srgbClr val="FFFF00"/>
                </a:solidFill>
              </a:rPr>
              <a:t>öğrenme</a:t>
            </a:r>
            <a:r>
              <a:rPr lang="tr-TR" sz="2800"/>
              <a:t> adımıdır.</a:t>
            </a:r>
          </a:p>
        </p:txBody>
      </p:sp>
      <p:pic>
        <p:nvPicPr>
          <p:cNvPr id="15367" name="Picture 7" descr="mona_riza"/>
          <p:cNvPicPr>
            <a:picLocks noChangeAspect="1" noChangeArrowheads="1"/>
          </p:cNvPicPr>
          <p:nvPr>
            <p:ph sz="half" idx="2"/>
          </p:nvPr>
        </p:nvPicPr>
        <p:blipFill>
          <a:blip r:embed="rId3"/>
          <a:srcRect/>
          <a:stretch>
            <a:fillRect/>
          </a:stretch>
        </p:blipFill>
        <p:spPr>
          <a:xfrm>
            <a:off x="5210175" y="1600200"/>
            <a:ext cx="2914650" cy="4525963"/>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3300"/>
        </a:solidFill>
        <a:effectLst/>
      </p:bgPr>
    </p:bg>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tr-TR"/>
              <a:t>Rev 2.0, Mayıs 2010</a:t>
            </a:r>
            <a:endParaRPr lang="tr-TR"/>
          </a:p>
        </p:txBody>
      </p:sp>
      <p:sp>
        <p:nvSpPr>
          <p:cNvPr id="7" name="Slide Number Placeholder 2"/>
          <p:cNvSpPr>
            <a:spLocks noGrp="1"/>
          </p:cNvSpPr>
          <p:nvPr>
            <p:ph type="sldNum" sz="quarter" idx="11"/>
          </p:nvPr>
        </p:nvSpPr>
        <p:spPr/>
        <p:txBody>
          <a:bodyPr/>
          <a:lstStyle/>
          <a:p>
            <a:fld id="{78D4B45A-2069-5240-AE63-A518D178CE37}" type="slidenum">
              <a:rPr lang="tr-TR"/>
              <a:pPr/>
              <a:t>7</a:t>
            </a:fld>
            <a:endParaRPr lang="tr-TR"/>
          </a:p>
        </p:txBody>
      </p:sp>
      <p:sp>
        <p:nvSpPr>
          <p:cNvPr id="8" name="Footer Placeholder 3"/>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7410" name="Title 1"/>
          <p:cNvSpPr>
            <a:spLocks noGrp="1"/>
          </p:cNvSpPr>
          <p:nvPr>
            <p:ph type="ctrTitle" idx="4294967295"/>
          </p:nvPr>
        </p:nvSpPr>
        <p:spPr>
          <a:xfrm>
            <a:off x="685800" y="228600"/>
            <a:ext cx="7772400" cy="1470025"/>
          </a:xfrm>
        </p:spPr>
        <p:txBody>
          <a:bodyPr/>
          <a:lstStyle/>
          <a:p>
            <a:r>
              <a:rPr lang="tr-TR" sz="4000">
                <a:latin typeface="Arial" charset="0"/>
              </a:rPr>
              <a:t>Uzman katkısı</a:t>
            </a:r>
            <a:br>
              <a:rPr lang="tr-TR" sz="4000">
                <a:latin typeface="Arial" charset="0"/>
              </a:rPr>
            </a:br>
            <a:r>
              <a:rPr lang="tr-TR" sz="2800" b="0">
                <a:latin typeface="Arial" charset="0"/>
              </a:rPr>
              <a:t>Beyhan T.Maybach, Ph.D. Biology</a:t>
            </a:r>
            <a:endParaRPr lang="en-US" sz="2800" b="0">
              <a:latin typeface="Arial" charset="0"/>
            </a:endParaRPr>
          </a:p>
        </p:txBody>
      </p:sp>
      <p:sp>
        <p:nvSpPr>
          <p:cNvPr id="17411" name="Subtitle 2"/>
          <p:cNvSpPr>
            <a:spLocks noGrp="1"/>
          </p:cNvSpPr>
          <p:nvPr>
            <p:ph type="subTitle" idx="4294967295"/>
          </p:nvPr>
        </p:nvSpPr>
        <p:spPr>
          <a:xfrm>
            <a:off x="304800" y="1447800"/>
            <a:ext cx="8686800" cy="1752600"/>
          </a:xfrm>
        </p:spPr>
        <p:txBody>
          <a:bodyPr/>
          <a:lstStyle/>
          <a:p>
            <a:pPr marL="0" indent="0" algn="ctr">
              <a:buFont typeface="Wingdings" charset="2"/>
              <a:buNone/>
            </a:pPr>
            <a:r>
              <a:rPr lang="en-US" sz="2800" b="1" u="sng"/>
              <a:t>Adaptasyon</a:t>
            </a:r>
          </a:p>
          <a:p>
            <a:pPr marL="0" indent="0" algn="ctr">
              <a:buFont typeface="Wingdings" charset="2"/>
              <a:buNone/>
            </a:pPr>
            <a:r>
              <a:rPr lang="en-US" sz="2800"/>
              <a:t>• Tüm canlılar hayatları boyunca yararlı bir takım adaptasyonlar öğrenirler.	</a:t>
            </a:r>
          </a:p>
          <a:p>
            <a:pPr marL="0" indent="0" algn="ctr">
              <a:buFont typeface="Wingdings" charset="2"/>
              <a:buNone/>
            </a:pPr>
            <a:r>
              <a:rPr lang="en-US" sz="2800"/>
              <a:t>• Bu adaptasyonlar, kesfetme ve deneyimleme yoluyla çevre hakkında elde edilen bilgilerden oluşur.</a:t>
            </a:r>
          </a:p>
          <a:p>
            <a:pPr marL="0" indent="0" algn="ctr">
              <a:buFont typeface="Wingdings" charset="2"/>
              <a:buNone/>
            </a:pPr>
            <a:r>
              <a:rPr lang="en-US" sz="2800">
                <a:latin typeface="ヒラギノ角ゴ ProN W3" charset="-128"/>
              </a:rPr>
              <a:t> </a:t>
            </a:r>
            <a:r>
              <a:rPr lang="en-US" sz="1400"/>
              <a:t>Kaynak: </a:t>
            </a:r>
            <a:r>
              <a:rPr lang="en-US" sz="1600"/>
              <a:t>cognitrn.psych.indiana.edu/rgoldsto/complex/baldwin.ppt</a:t>
            </a:r>
          </a:p>
          <a:p>
            <a:pPr marL="0" indent="0" algn="ctr"/>
            <a:endParaRPr lang="en-US" sz="2800"/>
          </a:p>
        </p:txBody>
      </p:sp>
      <p:cxnSp>
        <p:nvCxnSpPr>
          <p:cNvPr id="5" name="Straight Connector 4"/>
          <p:cNvCxnSpPr/>
          <p:nvPr/>
        </p:nvCxnSpPr>
        <p:spPr>
          <a:xfrm>
            <a:off x="685800" y="1447800"/>
            <a:ext cx="7772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3300"/>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tr-TR"/>
              <a:t>Rev 2.0, Mayıs 2010</a:t>
            </a:r>
            <a:endParaRPr lang="tr-TR"/>
          </a:p>
        </p:txBody>
      </p:sp>
      <p:sp>
        <p:nvSpPr>
          <p:cNvPr id="5" name="Slide Number Placeholder 2"/>
          <p:cNvSpPr>
            <a:spLocks noGrp="1"/>
          </p:cNvSpPr>
          <p:nvPr>
            <p:ph type="sldNum" sz="quarter" idx="11"/>
          </p:nvPr>
        </p:nvSpPr>
        <p:spPr/>
        <p:txBody>
          <a:bodyPr/>
          <a:lstStyle/>
          <a:p>
            <a:fld id="{5CE12FD4-5141-E64B-858E-05FA340D472E}" type="slidenum">
              <a:rPr lang="tr-TR"/>
              <a:pPr/>
              <a:t>8</a:t>
            </a:fld>
            <a:endParaRPr lang="tr-TR"/>
          </a:p>
        </p:txBody>
      </p:sp>
      <p:sp>
        <p:nvSpPr>
          <p:cNvPr id="6" name="Footer Placeholder 3"/>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8434" name="Rectangle 2"/>
          <p:cNvSpPr>
            <a:spLocks noGrp="1" noChangeArrowheads="1"/>
          </p:cNvSpPr>
          <p:nvPr>
            <p:ph type="title" idx="4294967295"/>
          </p:nvPr>
        </p:nvSpPr>
        <p:spPr>
          <a:xfrm>
            <a:off x="457200" y="0"/>
            <a:ext cx="8229600" cy="1143000"/>
          </a:xfrm>
        </p:spPr>
        <p:txBody>
          <a:bodyPr/>
          <a:lstStyle/>
          <a:p>
            <a:r>
              <a:rPr lang="en-US" b="0"/>
              <a:t>Evrim=Öğrenme</a:t>
            </a:r>
            <a:endParaRPr lang="en-US"/>
          </a:p>
        </p:txBody>
      </p:sp>
      <p:sp>
        <p:nvSpPr>
          <p:cNvPr id="18435" name="Rectangle 3"/>
          <p:cNvSpPr>
            <a:spLocks noGrp="1" noChangeArrowheads="1"/>
          </p:cNvSpPr>
          <p:nvPr>
            <p:ph type="body" idx="4294967295"/>
          </p:nvPr>
        </p:nvSpPr>
        <p:spPr>
          <a:xfrm>
            <a:off x="533400" y="1066800"/>
            <a:ext cx="8229600" cy="4525963"/>
          </a:xfrm>
        </p:spPr>
        <p:txBody>
          <a:bodyPr/>
          <a:lstStyle/>
          <a:p>
            <a:pPr>
              <a:lnSpc>
                <a:spcPct val="120000"/>
              </a:lnSpc>
            </a:pPr>
            <a:r>
              <a:rPr lang="tr-TR" sz="2400"/>
              <a:t>Bir şekilde canlılar uygun koşullar bulurlar ve adaptif</a:t>
            </a:r>
            <a:br>
              <a:rPr lang="tr-TR" sz="2400"/>
            </a:br>
            <a:r>
              <a:rPr lang="tr-TR" sz="2400"/>
              <a:t>davranışları tekrar ederler.</a:t>
            </a:r>
          </a:p>
          <a:p>
            <a:pPr>
              <a:lnSpc>
                <a:spcPct val="120000"/>
              </a:lnSpc>
            </a:pPr>
            <a:r>
              <a:rPr lang="tr-TR" sz="2400"/>
              <a:t>Böylelikle, canlılar çevreleri ile başa çıkabilecek yeni hareketler ve davranışlar  öğrenenebilirler</a:t>
            </a:r>
            <a:endParaRPr lang="en-US" sz="2400"/>
          </a:p>
          <a:p>
            <a:pPr>
              <a:lnSpc>
                <a:spcPct val="120000"/>
              </a:lnSpc>
            </a:pPr>
            <a:r>
              <a:rPr lang="tr-TR" sz="2400"/>
              <a:t>Tüm bu uyumlar birleşir ve canlıyı ayakta tutmak için kullanılır.</a:t>
            </a:r>
            <a:endParaRPr lang="en-US" sz="2400"/>
          </a:p>
          <a:p>
            <a:pPr>
              <a:lnSpc>
                <a:spcPct val="120000"/>
              </a:lnSpc>
            </a:pPr>
            <a:r>
              <a:rPr lang="tr-TR" sz="2400"/>
              <a:t>Böylece yararlı uyumlulukları olan canlılar daha cok ürerler ve …</a:t>
            </a:r>
            <a:br>
              <a:rPr lang="tr-TR" sz="2400"/>
            </a:br>
            <a:endParaRPr lang="tr-TR" sz="2400"/>
          </a:p>
          <a:p>
            <a:pPr>
              <a:lnSpc>
                <a:spcPct val="120000"/>
              </a:lnSpc>
            </a:pPr>
            <a:r>
              <a:rPr lang="en-US" sz="1400"/>
              <a:t>Kaynak: </a:t>
            </a:r>
            <a:r>
              <a:rPr lang="en-US" sz="1600"/>
              <a:t>cognitrn.psych.indiana.edu/rgoldsto/complex/baldwin.ppt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3300"/>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tr-TR"/>
              <a:t>Rev 2.0, Mayıs 2010</a:t>
            </a:r>
            <a:endParaRPr lang="tr-TR"/>
          </a:p>
        </p:txBody>
      </p:sp>
      <p:sp>
        <p:nvSpPr>
          <p:cNvPr id="6" name="Slide Number Placeholder 5"/>
          <p:cNvSpPr>
            <a:spLocks noGrp="1"/>
          </p:cNvSpPr>
          <p:nvPr>
            <p:ph type="sldNum" sz="quarter" idx="11"/>
          </p:nvPr>
        </p:nvSpPr>
        <p:spPr/>
        <p:txBody>
          <a:bodyPr/>
          <a:lstStyle/>
          <a:p>
            <a:fld id="{75C6E784-2D70-5642-9E76-AE561604AAC6}" type="slidenum">
              <a:rPr lang="tr-TR"/>
              <a:pPr/>
              <a:t>9</a:t>
            </a:fld>
            <a:endParaRPr lang="tr-TR"/>
          </a:p>
        </p:txBody>
      </p:sp>
      <p:sp>
        <p:nvSpPr>
          <p:cNvPr id="7" name="Footer Placeholder 6"/>
          <p:cNvSpPr>
            <a:spLocks noGrp="1"/>
          </p:cNvSpPr>
          <p:nvPr>
            <p:ph type="ftr" sz="quarter" idx="12"/>
          </p:nvPr>
        </p:nvSpPr>
        <p:spPr/>
        <p:txBody>
          <a:bodyPr/>
          <a:lstStyle/>
          <a:p>
            <a:r>
              <a:rPr lang="en-US"/>
              <a:t>©</a:t>
            </a:r>
            <a:r>
              <a:rPr lang="tr-TR"/>
              <a:t> Copyright, SMUH</a:t>
            </a:r>
            <a:r>
              <a:rPr lang="en-US"/>
              <a:t>®</a:t>
            </a:r>
            <a:r>
              <a:rPr lang="tr-TR"/>
              <a:t> 2010</a:t>
            </a:r>
            <a:endParaRPr lang="en-US"/>
          </a:p>
        </p:txBody>
      </p:sp>
      <p:sp>
        <p:nvSpPr>
          <p:cNvPr id="19458" name="Rectangle 2"/>
          <p:cNvSpPr>
            <a:spLocks noGrp="1" noChangeArrowheads="1"/>
          </p:cNvSpPr>
          <p:nvPr>
            <p:ph type="title"/>
          </p:nvPr>
        </p:nvSpPr>
        <p:spPr/>
        <p:txBody>
          <a:bodyPr/>
          <a:lstStyle/>
          <a:p>
            <a:r>
              <a:rPr lang="en-US" b="0"/>
              <a:t>Evrim=Öğrenme</a:t>
            </a:r>
            <a:endParaRPr lang="en-US"/>
          </a:p>
        </p:txBody>
      </p:sp>
      <p:sp>
        <p:nvSpPr>
          <p:cNvPr id="19459" name="Rectangle 3"/>
          <p:cNvSpPr>
            <a:spLocks noGrp="1" noChangeArrowheads="1"/>
          </p:cNvSpPr>
          <p:nvPr>
            <p:ph type="body" sz="half" idx="1"/>
          </p:nvPr>
        </p:nvSpPr>
        <p:spPr>
          <a:xfrm>
            <a:off x="0" y="1679575"/>
            <a:ext cx="4038600" cy="4525963"/>
          </a:xfrm>
        </p:spPr>
        <p:txBody>
          <a:bodyPr/>
          <a:lstStyle/>
          <a:p>
            <a:pPr>
              <a:lnSpc>
                <a:spcPct val="90000"/>
              </a:lnSpc>
            </a:pPr>
            <a:r>
              <a:rPr lang="tr-TR" sz="2400"/>
              <a:t>Avantaj yaratan çesitlemeler (variations), bir sonra gelen jenerasyonda daha çok kullanılır.</a:t>
            </a:r>
            <a:endParaRPr lang="en-US" sz="2400"/>
          </a:p>
          <a:p>
            <a:pPr>
              <a:lnSpc>
                <a:spcPct val="90000"/>
              </a:lnSpc>
            </a:pPr>
            <a:r>
              <a:rPr lang="tr-TR" sz="2400"/>
              <a:t>Böylece, akıl korunur ve öğrenme becerisi bir jenerasyondan diğerine sürdürülebilir.</a:t>
            </a:r>
            <a:br>
              <a:rPr lang="tr-TR" sz="2400"/>
            </a:br>
            <a:endParaRPr lang="tr-TR" sz="2400"/>
          </a:p>
          <a:p>
            <a:pPr>
              <a:lnSpc>
                <a:spcPct val="90000"/>
              </a:lnSpc>
            </a:pPr>
            <a:r>
              <a:rPr lang="en-US" sz="1200"/>
              <a:t>Kaynak: </a:t>
            </a:r>
            <a:r>
              <a:rPr lang="en-US" sz="1400"/>
              <a:t>cognitrn.psych.indiana.edu/rgoldsto/complex/baldwin.ppt</a:t>
            </a:r>
            <a:endParaRPr lang="en-US" sz="2400"/>
          </a:p>
          <a:p>
            <a:pPr>
              <a:lnSpc>
                <a:spcPct val="90000"/>
              </a:lnSpc>
              <a:buFont typeface="Wingdings" charset="2"/>
              <a:buNone/>
            </a:pPr>
            <a:endParaRPr lang="en-US" sz="2400"/>
          </a:p>
        </p:txBody>
      </p:sp>
      <p:pic>
        <p:nvPicPr>
          <p:cNvPr id="19461" name="Picture 5" descr="swarm0"/>
          <p:cNvPicPr>
            <a:picLocks noChangeAspect="1" noChangeArrowheads="1"/>
          </p:cNvPicPr>
          <p:nvPr>
            <p:ph sz="half" idx="2"/>
          </p:nvPr>
        </p:nvPicPr>
        <p:blipFill>
          <a:blip r:embed="rId3"/>
          <a:srcRect/>
          <a:stretch>
            <a:fillRect/>
          </a:stretch>
        </p:blipFill>
        <p:spPr>
          <a:xfrm>
            <a:off x="3987800" y="1898650"/>
            <a:ext cx="5156200" cy="42465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Stream</Template>
  <TotalTime>503</TotalTime>
  <Words>2829</Words>
  <Application>Microsoft Office PowerPoint</Application>
  <PresentationFormat>On-screen Show (4:3)</PresentationFormat>
  <Paragraphs>347</Paragraphs>
  <Slides>38</Slides>
  <Notes>38</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38</vt:i4>
      </vt:variant>
    </vt:vector>
  </HeadingPairs>
  <TitlesOfParts>
    <vt:vector size="46" baseType="lpstr">
      <vt:lpstr>Arial</vt:lpstr>
      <vt:lpstr>Tahoma</vt:lpstr>
      <vt:lpstr>Times New Roman</vt:lpstr>
      <vt:lpstr>Wingdings</vt:lpstr>
      <vt:lpstr>ヒラギノ角ゴ ProN W3</vt:lpstr>
      <vt:lpstr>Calibri</vt:lpstr>
      <vt:lpstr>Garamond</vt:lpstr>
      <vt:lpstr>Dere</vt:lpstr>
      <vt:lpstr>Kapımızdaki Öğrenme Devrimi ve Sorun Çözme Kabiliyeti</vt:lpstr>
      <vt:lpstr>2 ayrı değerlendirme açısı!</vt:lpstr>
      <vt:lpstr>Bir hatırlatma: Mevcut eğitim sistemlerinin (ES) yaygın ortak özelliği</vt:lpstr>
      <vt:lpstr>Açık içerik - saklı içerik</vt:lpstr>
      <vt:lpstr>“Öğrenme”nin tanımını biliyoruz ama..</vt:lpstr>
      <vt:lpstr>Öğrenme’nin farklı bir tanımı: Evrim öğrenme’dir!</vt:lpstr>
      <vt:lpstr>Uzman katkısı Beyhan T.Maybach, Ph.D. Biology</vt:lpstr>
      <vt:lpstr>Evrim=Öğrenme</vt:lpstr>
      <vt:lpstr>Evrim=Öğrenme</vt:lpstr>
      <vt:lpstr>(İleri konular)</vt:lpstr>
      <vt:lpstr>(İleri konular)</vt:lpstr>
      <vt:lpstr>Hayat boyu öğrenmenin önemi </vt:lpstr>
      <vt:lpstr>Üç çeşit evrim kuramı var</vt:lpstr>
      <vt:lpstr>Lamarck Evrimi</vt:lpstr>
      <vt:lpstr>Darwin Evrimi </vt:lpstr>
      <vt:lpstr>Baldwin Evrimi</vt:lpstr>
      <vt:lpstr>Baldwin Etkisi  (The Baldwin Effect) </vt:lpstr>
      <vt:lpstr>Baldwin Etkisi  (The Baldwin Effect)</vt:lpstr>
      <vt:lpstr>Baldwin Etkisi, Adım 1</vt:lpstr>
      <vt:lpstr>Baldwin Etkisi, Adım 2</vt:lpstr>
      <vt:lpstr>Peki şimdi bir soru!</vt:lpstr>
      <vt:lpstr>Master süreç (MS) niçin minimal? Bunun olası bir açıklaması..</vt:lpstr>
      <vt:lpstr>Güven ölçütleri şunlar!</vt:lpstr>
      <vt:lpstr>Güven ölçütleri –sık sık da 4ncü- kullanılarak..</vt:lpstr>
      <vt:lpstr>Toplu yaşam &gt; İş bölümü &gt; Yönetme</vt:lpstr>
      <vt:lpstr>Bütün bunların yapılabilmesi için..</vt:lpstr>
      <vt:lpstr>Öğrenme Devrimi (LR) ne getiriyor?</vt:lpstr>
      <vt:lpstr>Her devrim bir ilke çevresinde örgülenir!</vt:lpstr>
      <vt:lpstr>Ama ilkeler tek başına devrim yapamaz!</vt:lpstr>
      <vt:lpstr>Böyle şey olur mu?</vt:lpstr>
      <vt:lpstr>Öğrenilmiş çaresizlik (ÖÇ)</vt:lpstr>
      <vt:lpstr>İhtiyaçların sesi kısılınca, öğrenme durur!</vt:lpstr>
      <vt:lpstr>Son perde ve yeni başlangıç!</vt:lpstr>
      <vt:lpstr>Sonuç-1: Koşullanmama hakkı</vt:lpstr>
      <vt:lpstr>Sonuç-2: İdeolojik tabanlardan vazgeçmek</vt:lpstr>
      <vt:lpstr>Sonuç-3: Evrim SÇK, o ise öğrenmektir</vt:lpstr>
      <vt:lpstr>Sonuç-4: İnsanları MS konusunda uyandırmak. </vt:lpstr>
      <vt:lpstr>Teşekkür ederim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Kapımızdaki Öğrenme Devrimi ve Sorun Çözme Kabiliyeti</dc:title>
  <dc:creator>tınaz</dc:creator>
  <cp:lastModifiedBy>tınaz titiz</cp:lastModifiedBy>
  <cp:revision>117</cp:revision>
  <dcterms:created xsi:type="dcterms:W3CDTF">2010-09-08T20:35:08Z</dcterms:created>
  <dcterms:modified xsi:type="dcterms:W3CDTF">2010-09-08T20:50:25Z</dcterms:modified>
</cp:coreProperties>
</file>